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58" r:id="rId5"/>
    <p:sldId id="259" r:id="rId6"/>
    <p:sldId id="26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EE24D-6AA8-4337-B309-D050E6288758}" type="doc">
      <dgm:prSet loTypeId="urn:microsoft.com/office/officeart/2005/8/layout/arrow2" loCatId="process" qsTypeId="urn:microsoft.com/office/officeart/2005/8/quickstyle/simple2" qsCatId="simple" csTypeId="urn:microsoft.com/office/officeart/2005/8/colors/accent1_4" csCatId="accent1" phldr="1"/>
      <dgm:spPr/>
    </dgm:pt>
    <dgm:pt modelId="{96DC494E-93E3-4BFF-9E99-8013366F3642}">
      <dgm:prSet phldrT="[Text]" custT="1"/>
      <dgm:spPr/>
      <dgm:t>
        <a:bodyPr/>
        <a:lstStyle/>
        <a:p>
          <a:r>
            <a:rPr lang="ca-ES" sz="1800" dirty="0">
              <a:solidFill>
                <a:schemeClr val="accent1">
                  <a:lumMod val="75000"/>
                </a:schemeClr>
              </a:solidFill>
            </a:rPr>
            <a:t>3</a:t>
          </a:r>
        </a:p>
      </dgm:t>
    </dgm:pt>
    <dgm:pt modelId="{0DDF3C31-A877-49E3-9DA6-749FF631230C}" type="parTrans" cxnId="{4482DDA0-3C77-43AA-9843-B74D33E7547E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3B8D8E74-2D03-4B78-840A-9C031F194AD0}" type="sibTrans" cxnId="{4482DDA0-3C77-43AA-9843-B74D33E7547E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57A244EF-0777-457B-9434-6F2A76FCFEA0}">
      <dgm:prSet phldrT="[Text]" custT="1"/>
      <dgm:spPr/>
      <dgm:t>
        <a:bodyPr/>
        <a:lstStyle/>
        <a:p>
          <a:r>
            <a:rPr lang="ca-ES" sz="1800" dirty="0">
              <a:solidFill>
                <a:schemeClr val="accent1">
                  <a:lumMod val="75000"/>
                </a:schemeClr>
              </a:solidFill>
            </a:rPr>
            <a:t>4</a:t>
          </a:r>
        </a:p>
      </dgm:t>
    </dgm:pt>
    <dgm:pt modelId="{0DD7EF80-AB1A-485D-B3FD-5D1525937EC3}" type="parTrans" cxnId="{4ED78B74-8BC0-457D-A219-F7D8EEDF11ED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5567F2BB-0444-47F5-89D7-FA63D84AC4F2}" type="sibTrans" cxnId="{4ED78B74-8BC0-457D-A219-F7D8EEDF11ED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49A721EE-2FA4-4C80-ABCD-5D834BA63D81}">
      <dgm:prSet phldrT="[Text]" custT="1"/>
      <dgm:spPr/>
      <dgm:t>
        <a:bodyPr/>
        <a:lstStyle/>
        <a:p>
          <a:r>
            <a:rPr lang="ca-ES" sz="1800" dirty="0">
              <a:solidFill>
                <a:schemeClr val="accent1">
                  <a:lumMod val="75000"/>
                </a:schemeClr>
              </a:solidFill>
            </a:rPr>
            <a:t>5</a:t>
          </a:r>
        </a:p>
      </dgm:t>
    </dgm:pt>
    <dgm:pt modelId="{9999791D-3254-4C04-8DE3-CD43F5FD107B}" type="parTrans" cxnId="{DCD86A0F-FBD9-4740-B56A-2EB6E84FF484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B4AC7A1E-8F79-4391-A5BE-F3D831C97EAF}" type="sibTrans" cxnId="{DCD86A0F-FBD9-4740-B56A-2EB6E84FF484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8281F1B6-AD80-4B78-A1CC-FAC9F21705E5}">
      <dgm:prSet phldrT="[Text]" custT="1"/>
      <dgm:spPr/>
      <dgm:t>
        <a:bodyPr/>
        <a:lstStyle/>
        <a:p>
          <a:r>
            <a:rPr lang="ca-ES" sz="1800" dirty="0">
              <a:solidFill>
                <a:schemeClr val="accent1">
                  <a:lumMod val="75000"/>
                </a:schemeClr>
              </a:solidFill>
            </a:rPr>
            <a:t>1</a:t>
          </a:r>
        </a:p>
      </dgm:t>
    </dgm:pt>
    <dgm:pt modelId="{CD5A3DE3-2B63-404D-831A-71B5B6E5EAE3}" type="parTrans" cxnId="{EE7BC4F4-B262-48A6-AD38-BF2017EF2434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7F75189F-9634-43D3-A40C-3AB088744F9D}" type="sibTrans" cxnId="{EE7BC4F4-B262-48A6-AD38-BF2017EF2434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23C75DAE-6084-47B2-97C5-DF86A54BCF8E}">
      <dgm:prSet phldrT="[Text]" custT="1"/>
      <dgm:spPr/>
      <dgm:t>
        <a:bodyPr/>
        <a:lstStyle/>
        <a:p>
          <a:r>
            <a:rPr lang="ca-ES" sz="1800" dirty="0">
              <a:solidFill>
                <a:schemeClr val="accent1">
                  <a:lumMod val="75000"/>
                </a:schemeClr>
              </a:solidFill>
            </a:rPr>
            <a:t>2</a:t>
          </a:r>
        </a:p>
      </dgm:t>
    </dgm:pt>
    <dgm:pt modelId="{F6E63ECB-AA53-4F99-AE11-6930693355DC}" type="parTrans" cxnId="{7091FCDE-D9E8-4425-90BE-3B833FD1F196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90A987E3-7E63-4664-A0A4-7EA187F6B1C7}" type="sibTrans" cxnId="{7091FCDE-D9E8-4425-90BE-3B833FD1F196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48B2CEE0-DEEE-49E5-AC94-91553FE9600C}">
      <dgm:prSet phldrT="[Text]"/>
      <dgm:spPr/>
      <dgm:t>
        <a:bodyPr/>
        <a:lstStyle/>
        <a:p>
          <a:endParaRPr lang="ca-ES"/>
        </a:p>
      </dgm:t>
    </dgm:pt>
    <dgm:pt modelId="{B31ADDA9-AAB3-4E7B-BF9D-1584BC0F2582}" type="parTrans" cxnId="{1256EBBE-19A4-4563-98D5-AD2B8E659A88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9F9B4891-DDCA-49AD-8CFE-34E7051A7ACD}" type="sibTrans" cxnId="{1256EBBE-19A4-4563-98D5-AD2B8E659A88}">
      <dgm:prSet/>
      <dgm:spPr/>
      <dgm:t>
        <a:bodyPr/>
        <a:lstStyle/>
        <a:p>
          <a:endParaRPr lang="ca-ES" sz="1800">
            <a:solidFill>
              <a:schemeClr val="accent1">
                <a:lumMod val="75000"/>
              </a:schemeClr>
            </a:solidFill>
          </a:endParaRPr>
        </a:p>
      </dgm:t>
    </dgm:pt>
    <dgm:pt modelId="{0711DAB1-F751-4B13-984F-F484AF87DCAA}" type="pres">
      <dgm:prSet presAssocID="{EA3EE24D-6AA8-4337-B309-D050E6288758}" presName="arrowDiagram" presStyleCnt="0">
        <dgm:presLayoutVars>
          <dgm:chMax val="5"/>
          <dgm:dir/>
          <dgm:resizeHandles val="exact"/>
        </dgm:presLayoutVars>
      </dgm:prSet>
      <dgm:spPr/>
    </dgm:pt>
    <dgm:pt modelId="{02AB82AC-01EA-40C0-8989-4BE198AD4F42}" type="pres">
      <dgm:prSet presAssocID="{EA3EE24D-6AA8-4337-B309-D050E6288758}" presName="arrow" presStyleLbl="bgShp" presStyleIdx="0" presStyleCnt="1"/>
      <dgm:spPr/>
    </dgm:pt>
    <dgm:pt modelId="{3548C314-C669-479F-BC08-D94599ED68EF}" type="pres">
      <dgm:prSet presAssocID="{EA3EE24D-6AA8-4337-B309-D050E6288758}" presName="arrowDiagram5" presStyleCnt="0"/>
      <dgm:spPr/>
    </dgm:pt>
    <dgm:pt modelId="{71C87426-199A-407C-9751-6BCA52035194}" type="pres">
      <dgm:prSet presAssocID="{8281F1B6-AD80-4B78-A1CC-FAC9F21705E5}" presName="bullet5a" presStyleLbl="node1" presStyleIdx="0" presStyleCnt="5"/>
      <dgm:spPr/>
    </dgm:pt>
    <dgm:pt modelId="{CDCBAB38-4EA2-4083-A88A-28EA3F11997B}" type="pres">
      <dgm:prSet presAssocID="{8281F1B6-AD80-4B78-A1CC-FAC9F21705E5}" presName="textBox5a" presStyleLbl="revTx" presStyleIdx="0" presStyleCnt="5">
        <dgm:presLayoutVars>
          <dgm:bulletEnabled val="1"/>
        </dgm:presLayoutVars>
      </dgm:prSet>
      <dgm:spPr/>
    </dgm:pt>
    <dgm:pt modelId="{0E07356F-18E5-4DA6-AA0D-4DD4120C21AA}" type="pres">
      <dgm:prSet presAssocID="{23C75DAE-6084-47B2-97C5-DF86A54BCF8E}" presName="bullet5b" presStyleLbl="node1" presStyleIdx="1" presStyleCnt="5"/>
      <dgm:spPr/>
    </dgm:pt>
    <dgm:pt modelId="{21E10BB5-D6C9-4C76-AF4C-75EB212F8C10}" type="pres">
      <dgm:prSet presAssocID="{23C75DAE-6084-47B2-97C5-DF86A54BCF8E}" presName="textBox5b" presStyleLbl="revTx" presStyleIdx="1" presStyleCnt="5">
        <dgm:presLayoutVars>
          <dgm:bulletEnabled val="1"/>
        </dgm:presLayoutVars>
      </dgm:prSet>
      <dgm:spPr/>
    </dgm:pt>
    <dgm:pt modelId="{DB43BFB1-FD8B-488A-8079-A7C49E6C6A43}" type="pres">
      <dgm:prSet presAssocID="{96DC494E-93E3-4BFF-9E99-8013366F3642}" presName="bullet5c" presStyleLbl="node1" presStyleIdx="2" presStyleCnt="5"/>
      <dgm:spPr/>
    </dgm:pt>
    <dgm:pt modelId="{645934FE-8C40-4A81-9091-F8B7AACEC62D}" type="pres">
      <dgm:prSet presAssocID="{96DC494E-93E3-4BFF-9E99-8013366F3642}" presName="textBox5c" presStyleLbl="revTx" presStyleIdx="2" presStyleCnt="5">
        <dgm:presLayoutVars>
          <dgm:bulletEnabled val="1"/>
        </dgm:presLayoutVars>
      </dgm:prSet>
      <dgm:spPr/>
    </dgm:pt>
    <dgm:pt modelId="{6B07D2D2-8F23-4B97-9171-12C36C092076}" type="pres">
      <dgm:prSet presAssocID="{57A244EF-0777-457B-9434-6F2A76FCFEA0}" presName="bullet5d" presStyleLbl="node1" presStyleIdx="3" presStyleCnt="5"/>
      <dgm:spPr/>
    </dgm:pt>
    <dgm:pt modelId="{AC5F1AE0-EECC-4DA8-AEA3-F0AC8A7D22EE}" type="pres">
      <dgm:prSet presAssocID="{57A244EF-0777-457B-9434-6F2A76FCFEA0}" presName="textBox5d" presStyleLbl="revTx" presStyleIdx="3" presStyleCnt="5">
        <dgm:presLayoutVars>
          <dgm:bulletEnabled val="1"/>
        </dgm:presLayoutVars>
      </dgm:prSet>
      <dgm:spPr/>
    </dgm:pt>
    <dgm:pt modelId="{79B69505-7E31-4A3E-8C72-0DBD84EF1849}" type="pres">
      <dgm:prSet presAssocID="{49A721EE-2FA4-4C80-ABCD-5D834BA63D81}" presName="bullet5e" presStyleLbl="node1" presStyleIdx="4" presStyleCnt="5"/>
      <dgm:spPr/>
    </dgm:pt>
    <dgm:pt modelId="{F7ACB826-90EC-4F35-B2F7-F02525A87265}" type="pres">
      <dgm:prSet presAssocID="{49A721EE-2FA4-4C80-ABCD-5D834BA63D81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DCD86A0F-FBD9-4740-B56A-2EB6E84FF484}" srcId="{EA3EE24D-6AA8-4337-B309-D050E6288758}" destId="{49A721EE-2FA4-4C80-ABCD-5D834BA63D81}" srcOrd="4" destOrd="0" parTransId="{9999791D-3254-4C04-8DE3-CD43F5FD107B}" sibTransId="{B4AC7A1E-8F79-4391-A5BE-F3D831C97EAF}"/>
    <dgm:cxn modelId="{5C85016C-2031-4D26-8EEA-EB12ADFD4F84}" type="presOf" srcId="{57A244EF-0777-457B-9434-6F2A76FCFEA0}" destId="{AC5F1AE0-EECC-4DA8-AEA3-F0AC8A7D22EE}" srcOrd="0" destOrd="0" presId="urn:microsoft.com/office/officeart/2005/8/layout/arrow2"/>
    <dgm:cxn modelId="{8A919F71-3930-4609-AC6F-39DC6C98BF40}" type="presOf" srcId="{49A721EE-2FA4-4C80-ABCD-5D834BA63D81}" destId="{F7ACB826-90EC-4F35-B2F7-F02525A87265}" srcOrd="0" destOrd="0" presId="urn:microsoft.com/office/officeart/2005/8/layout/arrow2"/>
    <dgm:cxn modelId="{8FCF0C74-7105-48C5-A7F5-BC6E69A46907}" type="presOf" srcId="{EA3EE24D-6AA8-4337-B309-D050E6288758}" destId="{0711DAB1-F751-4B13-984F-F484AF87DCAA}" srcOrd="0" destOrd="0" presId="urn:microsoft.com/office/officeart/2005/8/layout/arrow2"/>
    <dgm:cxn modelId="{4ED78B74-8BC0-457D-A219-F7D8EEDF11ED}" srcId="{EA3EE24D-6AA8-4337-B309-D050E6288758}" destId="{57A244EF-0777-457B-9434-6F2A76FCFEA0}" srcOrd="3" destOrd="0" parTransId="{0DD7EF80-AB1A-485D-B3FD-5D1525937EC3}" sibTransId="{5567F2BB-0444-47F5-89D7-FA63D84AC4F2}"/>
    <dgm:cxn modelId="{396B4F81-FC66-411F-BF99-BCC838A8C44D}" type="presOf" srcId="{8281F1B6-AD80-4B78-A1CC-FAC9F21705E5}" destId="{CDCBAB38-4EA2-4083-A88A-28EA3F11997B}" srcOrd="0" destOrd="0" presId="urn:microsoft.com/office/officeart/2005/8/layout/arrow2"/>
    <dgm:cxn modelId="{4482DDA0-3C77-43AA-9843-B74D33E7547E}" srcId="{EA3EE24D-6AA8-4337-B309-D050E6288758}" destId="{96DC494E-93E3-4BFF-9E99-8013366F3642}" srcOrd="2" destOrd="0" parTransId="{0DDF3C31-A877-49E3-9DA6-749FF631230C}" sibTransId="{3B8D8E74-2D03-4B78-840A-9C031F194AD0}"/>
    <dgm:cxn modelId="{1256EBBE-19A4-4563-98D5-AD2B8E659A88}" srcId="{EA3EE24D-6AA8-4337-B309-D050E6288758}" destId="{48B2CEE0-DEEE-49E5-AC94-91553FE9600C}" srcOrd="5" destOrd="0" parTransId="{B31ADDA9-AAB3-4E7B-BF9D-1584BC0F2582}" sibTransId="{9F9B4891-DDCA-49AD-8CFE-34E7051A7ACD}"/>
    <dgm:cxn modelId="{E6600CC2-6448-4D30-903E-6BDB677237CF}" type="presOf" srcId="{23C75DAE-6084-47B2-97C5-DF86A54BCF8E}" destId="{21E10BB5-D6C9-4C76-AF4C-75EB212F8C10}" srcOrd="0" destOrd="0" presId="urn:microsoft.com/office/officeart/2005/8/layout/arrow2"/>
    <dgm:cxn modelId="{7091FCDE-D9E8-4425-90BE-3B833FD1F196}" srcId="{EA3EE24D-6AA8-4337-B309-D050E6288758}" destId="{23C75DAE-6084-47B2-97C5-DF86A54BCF8E}" srcOrd="1" destOrd="0" parTransId="{F6E63ECB-AA53-4F99-AE11-6930693355DC}" sibTransId="{90A987E3-7E63-4664-A0A4-7EA187F6B1C7}"/>
    <dgm:cxn modelId="{EE7BC4F4-B262-48A6-AD38-BF2017EF2434}" srcId="{EA3EE24D-6AA8-4337-B309-D050E6288758}" destId="{8281F1B6-AD80-4B78-A1CC-FAC9F21705E5}" srcOrd="0" destOrd="0" parTransId="{CD5A3DE3-2B63-404D-831A-71B5B6E5EAE3}" sibTransId="{7F75189F-9634-43D3-A40C-3AB088744F9D}"/>
    <dgm:cxn modelId="{488AEAF9-E9F0-4B9C-AE33-329C5D6DB8D0}" type="presOf" srcId="{96DC494E-93E3-4BFF-9E99-8013366F3642}" destId="{645934FE-8C40-4A81-9091-F8B7AACEC62D}" srcOrd="0" destOrd="0" presId="urn:microsoft.com/office/officeart/2005/8/layout/arrow2"/>
    <dgm:cxn modelId="{9EB65E56-DBA1-4059-BAC5-9A09F18E8F01}" type="presParOf" srcId="{0711DAB1-F751-4B13-984F-F484AF87DCAA}" destId="{02AB82AC-01EA-40C0-8989-4BE198AD4F42}" srcOrd="0" destOrd="0" presId="urn:microsoft.com/office/officeart/2005/8/layout/arrow2"/>
    <dgm:cxn modelId="{9530F966-E818-42E1-9232-925174DEDD12}" type="presParOf" srcId="{0711DAB1-F751-4B13-984F-F484AF87DCAA}" destId="{3548C314-C669-479F-BC08-D94599ED68EF}" srcOrd="1" destOrd="0" presId="urn:microsoft.com/office/officeart/2005/8/layout/arrow2"/>
    <dgm:cxn modelId="{8FE1F7B4-4C4D-4FB3-A405-D79687F9188E}" type="presParOf" srcId="{3548C314-C669-479F-BC08-D94599ED68EF}" destId="{71C87426-199A-407C-9751-6BCA52035194}" srcOrd="0" destOrd="0" presId="urn:microsoft.com/office/officeart/2005/8/layout/arrow2"/>
    <dgm:cxn modelId="{20AF88AD-6525-4B8E-8EA8-301715F42EA3}" type="presParOf" srcId="{3548C314-C669-479F-BC08-D94599ED68EF}" destId="{CDCBAB38-4EA2-4083-A88A-28EA3F11997B}" srcOrd="1" destOrd="0" presId="urn:microsoft.com/office/officeart/2005/8/layout/arrow2"/>
    <dgm:cxn modelId="{24CA386E-B67E-42D1-9F28-0E9D4C8336D1}" type="presParOf" srcId="{3548C314-C669-479F-BC08-D94599ED68EF}" destId="{0E07356F-18E5-4DA6-AA0D-4DD4120C21AA}" srcOrd="2" destOrd="0" presId="urn:microsoft.com/office/officeart/2005/8/layout/arrow2"/>
    <dgm:cxn modelId="{8C45D9CE-3008-42E8-9D4B-D0AAC28E506D}" type="presParOf" srcId="{3548C314-C669-479F-BC08-D94599ED68EF}" destId="{21E10BB5-D6C9-4C76-AF4C-75EB212F8C10}" srcOrd="3" destOrd="0" presId="urn:microsoft.com/office/officeart/2005/8/layout/arrow2"/>
    <dgm:cxn modelId="{2A1505EC-1202-485F-97D1-893D4412655B}" type="presParOf" srcId="{3548C314-C669-479F-BC08-D94599ED68EF}" destId="{DB43BFB1-FD8B-488A-8079-A7C49E6C6A43}" srcOrd="4" destOrd="0" presId="urn:microsoft.com/office/officeart/2005/8/layout/arrow2"/>
    <dgm:cxn modelId="{5937918F-C0DD-40FF-AAE6-7F711D1CAF98}" type="presParOf" srcId="{3548C314-C669-479F-BC08-D94599ED68EF}" destId="{645934FE-8C40-4A81-9091-F8B7AACEC62D}" srcOrd="5" destOrd="0" presId="urn:microsoft.com/office/officeart/2005/8/layout/arrow2"/>
    <dgm:cxn modelId="{803AE33B-0288-4402-98B9-095389DD2045}" type="presParOf" srcId="{3548C314-C669-479F-BC08-D94599ED68EF}" destId="{6B07D2D2-8F23-4B97-9171-12C36C092076}" srcOrd="6" destOrd="0" presId="urn:microsoft.com/office/officeart/2005/8/layout/arrow2"/>
    <dgm:cxn modelId="{AE454904-B397-4C86-A151-1820ACAE6677}" type="presParOf" srcId="{3548C314-C669-479F-BC08-D94599ED68EF}" destId="{AC5F1AE0-EECC-4DA8-AEA3-F0AC8A7D22EE}" srcOrd="7" destOrd="0" presId="urn:microsoft.com/office/officeart/2005/8/layout/arrow2"/>
    <dgm:cxn modelId="{B35CA149-F7F3-4A13-86C8-D3EB22C29337}" type="presParOf" srcId="{3548C314-C669-479F-BC08-D94599ED68EF}" destId="{79B69505-7E31-4A3E-8C72-0DBD84EF1849}" srcOrd="8" destOrd="0" presId="urn:microsoft.com/office/officeart/2005/8/layout/arrow2"/>
    <dgm:cxn modelId="{E3E7AA2F-8182-49EB-A1BE-498D6C9E5114}" type="presParOf" srcId="{3548C314-C669-479F-BC08-D94599ED68EF}" destId="{F7ACB826-90EC-4F35-B2F7-F02525A8726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07058A-A054-4F2B-B36D-080235C761F0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a-ES"/>
        </a:p>
      </dgm:t>
    </dgm:pt>
    <dgm:pt modelId="{29E1E10A-A058-4831-9EFE-E1F3D6475C01}">
      <dgm:prSet phldrT="[Text]" custT="1"/>
      <dgm:spPr/>
      <dgm:t>
        <a:bodyPr/>
        <a:lstStyle/>
        <a:p>
          <a:r>
            <a:rPr lang="ca-ES" sz="1800" b="1" noProof="0" dirty="0">
              <a:solidFill>
                <a:schemeClr val="bg1"/>
              </a:solidFill>
            </a:rPr>
            <a:t>PROMOTOR/A</a:t>
          </a:r>
        </a:p>
        <a:p>
          <a:r>
            <a:rPr lang="ca-ES" sz="1200" b="1" noProof="0" dirty="0">
              <a:solidFill>
                <a:schemeClr val="bg1"/>
              </a:solidFill>
            </a:rPr>
            <a:t>Promou el conveni: qualsevol </a:t>
          </a:r>
        </a:p>
        <a:p>
          <a:r>
            <a:rPr lang="ca-ES" sz="1200" b="1" noProof="0" dirty="0">
              <a:solidFill>
                <a:schemeClr val="bg1"/>
              </a:solidFill>
            </a:rPr>
            <a:t>PAS i  PDI. Fa el vistiplau a la Fase de Memòria Justificativa del conveni </a:t>
          </a:r>
        </a:p>
      </dgm:t>
    </dgm:pt>
    <dgm:pt modelId="{D0D43DB4-E327-4CC3-AD1E-7120E5BC0719}" type="parTrans" cxnId="{ECC639D6-EA96-4FF4-975B-899CB0FFC306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7D40905E-1A9F-4F0F-87A1-8C2DE3E84265}" type="sibTrans" cxnId="{ECC639D6-EA96-4FF4-975B-899CB0FFC306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02DC4D56-FF7C-4F5C-A4BB-2ED003DB1334}">
      <dgm:prSet phldrT="[Text]" custT="1"/>
      <dgm:spPr/>
      <dgm:t>
        <a:bodyPr/>
        <a:lstStyle/>
        <a:p>
          <a:r>
            <a:rPr lang="es-ES" sz="1600" b="1" noProof="0" dirty="0">
              <a:solidFill>
                <a:schemeClr val="bg1"/>
              </a:solidFill>
            </a:rPr>
            <a:t>VALIDADORS/ES</a:t>
          </a:r>
          <a:endParaRPr lang="ca-ES" sz="1600" b="1" noProof="0" dirty="0">
            <a:solidFill>
              <a:schemeClr val="bg1"/>
            </a:solidFill>
          </a:endParaRPr>
        </a:p>
        <a:p>
          <a:r>
            <a:rPr lang="ca-ES" sz="1200" b="1" noProof="0" dirty="0">
              <a:solidFill>
                <a:schemeClr val="bg1"/>
              </a:solidFill>
            </a:rPr>
            <a:t>Directors d’àrea, Gerent i VRs, autoritzen amb el seu vistiplau  la signatura del conveni, a la Fase de Validació del conveni</a:t>
          </a:r>
        </a:p>
      </dgm:t>
    </dgm:pt>
    <dgm:pt modelId="{7553D4F0-DB1A-47D5-95DF-CB16EE06CF68}" type="parTrans" cxnId="{715E6C07-B776-4889-BF57-2307150FC10B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ECA5ED55-4A10-4E3D-84AE-303EE41CAB06}" type="sibTrans" cxnId="{715E6C07-B776-4889-BF57-2307150FC10B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C6F680F3-7857-4B39-B2D3-3F85268E6B36}">
      <dgm:prSet phldrT="[Text]" custT="1"/>
      <dgm:spPr/>
      <dgm:t>
        <a:bodyPr/>
        <a:lstStyle/>
        <a:p>
          <a:r>
            <a:rPr lang="ca-ES" sz="1800" b="1" noProof="0" dirty="0">
              <a:solidFill>
                <a:schemeClr val="bg1"/>
              </a:solidFill>
            </a:rPr>
            <a:t>PERSONAL DE SUPORT EQUIP DIRECCIÓ (R)</a:t>
          </a:r>
        </a:p>
        <a:p>
          <a:r>
            <a:rPr lang="ca-ES" sz="1200" b="1" noProof="0" dirty="0">
              <a:solidFill>
                <a:schemeClr val="bg1"/>
              </a:solidFill>
            </a:rPr>
            <a:t>Suport a la signatura</a:t>
          </a:r>
        </a:p>
      </dgm:t>
    </dgm:pt>
    <dgm:pt modelId="{0F142065-0EEC-4E71-AB9C-728AF2FE1FAA}" type="parTrans" cxnId="{51EF30C0-D7D7-4E01-BFDE-0B5234A926D2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7A5CE79A-6D08-4788-861C-4D50B10B6E2C}" type="sibTrans" cxnId="{51EF30C0-D7D7-4E01-BFDE-0B5234A926D2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8BF21BAE-7E78-45BD-906F-536053817228}">
      <dgm:prSet phldrT="[Text]" custT="1"/>
      <dgm:spPr/>
      <dgm:t>
        <a:bodyPr/>
        <a:lstStyle/>
        <a:p>
          <a:r>
            <a:rPr lang="ca-ES" sz="1800" b="1" noProof="0" dirty="0">
              <a:solidFill>
                <a:schemeClr val="bg1"/>
              </a:solidFill>
            </a:rPr>
            <a:t>RECTOR / VRs /</a:t>
          </a:r>
        </a:p>
        <a:p>
          <a:r>
            <a:rPr lang="ca-ES" sz="1800" b="1" noProof="0" dirty="0">
              <a:solidFill>
                <a:schemeClr val="bg1"/>
              </a:solidFill>
            </a:rPr>
            <a:t>GERENT</a:t>
          </a:r>
        </a:p>
        <a:p>
          <a:r>
            <a:rPr lang="ca-ES" sz="1200" b="1" noProof="0" dirty="0">
              <a:solidFill>
                <a:schemeClr val="bg1"/>
              </a:solidFill>
            </a:rPr>
            <a:t>Signen el conveni</a:t>
          </a:r>
        </a:p>
      </dgm:t>
    </dgm:pt>
    <dgm:pt modelId="{11A422AF-51EE-4E10-BAA4-CE3D46C4BEAB}" type="parTrans" cxnId="{EA18DC7E-695B-4C30-A93C-09865CAF05E2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D79A1721-0722-47A2-826C-5A203F4AE3B5}" type="sibTrans" cxnId="{EA18DC7E-695B-4C30-A93C-09865CAF05E2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B90EA795-3F12-4A1F-B432-370506E366E9}">
      <dgm:prSet custT="1"/>
      <dgm:spPr/>
      <dgm:t>
        <a:bodyPr/>
        <a:lstStyle/>
        <a:p>
          <a:r>
            <a:rPr lang="ca-ES" sz="1300" b="1" noProof="0" dirty="0">
              <a:solidFill>
                <a:schemeClr val="bg1"/>
              </a:solidFill>
            </a:rPr>
            <a:t>UNITAT GESTORA: SGA, GRI, UPC21, DOCTORAT, CIT, ALUMNI, GIC, PARCUPC</a:t>
          </a:r>
        </a:p>
        <a:p>
          <a:r>
            <a:rPr lang="ca-ES" sz="1200" b="1" noProof="0" dirty="0">
              <a:solidFill>
                <a:schemeClr val="bg1"/>
              </a:solidFill>
            </a:rPr>
            <a:t>Responsable fase seguiment, la unitat es defineix depenent de quina sigui la categoria del conveni</a:t>
          </a:r>
        </a:p>
      </dgm:t>
    </dgm:pt>
    <dgm:pt modelId="{855A3EF4-C62A-4B9C-AA41-5BA44499076F}" type="parTrans" cxnId="{43518C55-D9C1-404D-A24E-602F2D776109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CEF13046-6826-47CC-B07C-F5690A7A9DC9}" type="sibTrans" cxnId="{43518C55-D9C1-404D-A24E-602F2D776109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2E960E80-80EB-437A-A98B-A08BFD8B0BC0}">
      <dgm:prSet phldrT="[Text]" custT="1"/>
      <dgm:spPr/>
      <dgm:t>
        <a:bodyPr/>
        <a:lstStyle/>
        <a:p>
          <a:r>
            <a:rPr lang="ca-ES" sz="1800" b="1" noProof="0" dirty="0">
              <a:solidFill>
                <a:schemeClr val="bg1"/>
              </a:solidFill>
            </a:rPr>
            <a:t>REVISORS/ES</a:t>
          </a:r>
        </a:p>
        <a:p>
          <a:r>
            <a:rPr lang="ca-ES" sz="1200" b="1" noProof="0" dirty="0">
              <a:solidFill>
                <a:schemeClr val="bg1"/>
              </a:solidFill>
            </a:rPr>
            <a:t>Assessors jurídics (SSJJ) que donen suport a la revisió tècnica, així com d’altres persones amb expertesa de diferents unitats (SP, SGA, GRI,...)</a:t>
          </a:r>
        </a:p>
      </dgm:t>
    </dgm:pt>
    <dgm:pt modelId="{304C8D98-EA5F-46D6-B6AE-91B76E542512}" type="sibTrans" cxnId="{53489300-27E7-4C70-95F8-114932970243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6678C667-7210-49DF-9B0C-BB79AD00F019}" type="parTrans" cxnId="{53489300-27E7-4C70-95F8-114932970243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E0B56D76-309D-429B-AA69-39C0F056056A}">
      <dgm:prSet custT="1"/>
      <dgm:spPr/>
      <dgm:t>
        <a:bodyPr/>
        <a:lstStyle/>
        <a:p>
          <a:r>
            <a:rPr lang="ca-ES" sz="1800" b="1" noProof="0" dirty="0">
              <a:solidFill>
                <a:schemeClr val="bg1"/>
              </a:solidFill>
            </a:rPr>
            <a:t>                                        UNITAT TRAMITADORA</a:t>
          </a:r>
        </a:p>
        <a:p>
          <a:r>
            <a:rPr lang="ca-ES" sz="1200" b="1" noProof="0" dirty="0">
              <a:solidFill>
                <a:schemeClr val="bg1"/>
              </a:solidFill>
            </a:rPr>
            <a:t>Formada per diferents tramitadors que comparteixen la gestió dels mateixos convenis</a:t>
          </a:r>
        </a:p>
        <a:p>
          <a:r>
            <a:rPr lang="ca-ES" sz="2300" b="1" noProof="0" dirty="0">
              <a:solidFill>
                <a:schemeClr val="bg1"/>
              </a:solidFill>
            </a:rPr>
            <a:t>	</a:t>
          </a:r>
        </a:p>
      </dgm:t>
    </dgm:pt>
    <dgm:pt modelId="{E5B7692C-0386-42E3-A27C-176D308C78B1}" type="parTrans" cxnId="{B1C383DF-6D8E-4C01-ABBA-4A3B37967F8C}">
      <dgm:prSet/>
      <dgm:spPr/>
      <dgm:t>
        <a:bodyPr/>
        <a:lstStyle/>
        <a:p>
          <a:endParaRPr lang="ca-ES" b="1">
            <a:solidFill>
              <a:schemeClr val="bg1"/>
            </a:solidFill>
          </a:endParaRPr>
        </a:p>
      </dgm:t>
    </dgm:pt>
    <dgm:pt modelId="{EDE97A1E-9F1A-4B2E-9964-3843575ED4A2}" type="sibTrans" cxnId="{B1C383DF-6D8E-4C01-ABBA-4A3B37967F8C}">
      <dgm:prSet/>
      <dgm:spPr/>
      <dgm:t>
        <a:bodyPr/>
        <a:lstStyle/>
        <a:p>
          <a:endParaRPr lang="ca-ES" b="1">
            <a:solidFill>
              <a:schemeClr val="bg1"/>
            </a:solidFill>
          </a:endParaRPr>
        </a:p>
      </dgm:t>
    </dgm:pt>
    <dgm:pt modelId="{831A7A6B-D55F-4116-B39F-82DF93F76E08}">
      <dgm:prSet custT="1"/>
      <dgm:spPr/>
      <dgm:t>
        <a:bodyPr/>
        <a:lstStyle/>
        <a:p>
          <a:r>
            <a:rPr lang="ca-ES" sz="1800" b="1" noProof="0" dirty="0">
              <a:solidFill>
                <a:schemeClr val="bg1"/>
              </a:solidFill>
            </a:rPr>
            <a:t>TRAMITADOR/A</a:t>
          </a:r>
        </a:p>
        <a:p>
          <a:r>
            <a:rPr lang="ca-ES" sz="1200" b="1" noProof="0" dirty="0">
              <a:solidFill>
                <a:schemeClr val="bg1"/>
              </a:solidFill>
            </a:rPr>
            <a:t>Intermediari de les relacions entre la UC i el promotor i l’altra part que signa el conveni </a:t>
          </a:r>
          <a:endParaRPr lang="ca-ES" sz="1100" b="1" noProof="0" dirty="0">
            <a:solidFill>
              <a:schemeClr val="bg1"/>
            </a:solidFill>
          </a:endParaRPr>
        </a:p>
      </dgm:t>
    </dgm:pt>
    <dgm:pt modelId="{122A7DA3-8022-4809-8A69-57F70E518185}" type="sibTrans" cxnId="{094E71BE-F3E4-4638-AB47-CD942CB91475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8C14E2C8-EC08-4E4B-9A7A-CA715B694A79}" type="parTrans" cxnId="{094E71BE-F3E4-4638-AB47-CD942CB91475}">
      <dgm:prSet/>
      <dgm:spPr/>
      <dgm:t>
        <a:bodyPr/>
        <a:lstStyle/>
        <a:p>
          <a:endParaRPr lang="ca-ES" sz="2000" b="1" noProof="0" dirty="0">
            <a:solidFill>
              <a:schemeClr val="bg1"/>
            </a:solidFill>
          </a:endParaRPr>
        </a:p>
      </dgm:t>
    </dgm:pt>
    <dgm:pt modelId="{E09FCCE4-B6A2-4E79-B105-23FF916881A7}" type="pres">
      <dgm:prSet presAssocID="{A407058A-A054-4F2B-B36D-080235C761F0}" presName="diagram" presStyleCnt="0">
        <dgm:presLayoutVars>
          <dgm:dir/>
          <dgm:resizeHandles val="exact"/>
        </dgm:presLayoutVars>
      </dgm:prSet>
      <dgm:spPr/>
    </dgm:pt>
    <dgm:pt modelId="{9E91088C-91BE-4D69-8A32-E76682D8D8DF}" type="pres">
      <dgm:prSet presAssocID="{29E1E10A-A058-4831-9EFE-E1F3D6475C01}" presName="node" presStyleLbl="node1" presStyleIdx="0" presStyleCnt="8" custLinFactNeighborY="-30470">
        <dgm:presLayoutVars>
          <dgm:bulletEnabled val="1"/>
        </dgm:presLayoutVars>
      </dgm:prSet>
      <dgm:spPr/>
    </dgm:pt>
    <dgm:pt modelId="{50F216C8-BDD5-4C67-85EE-7298968C162D}" type="pres">
      <dgm:prSet presAssocID="{7D40905E-1A9F-4F0F-87A1-8C2DE3E84265}" presName="sibTrans" presStyleCnt="0"/>
      <dgm:spPr/>
    </dgm:pt>
    <dgm:pt modelId="{AD142A96-2F84-4669-888A-5E2BCAA076DE}" type="pres">
      <dgm:prSet presAssocID="{E0B56D76-309D-429B-AA69-39C0F056056A}" presName="node" presStyleLbl="node1" presStyleIdx="1" presStyleCnt="8" custLinFactX="2152" custLinFactNeighborX="100000" custLinFactNeighborY="2790">
        <dgm:presLayoutVars>
          <dgm:bulletEnabled val="1"/>
        </dgm:presLayoutVars>
      </dgm:prSet>
      <dgm:spPr/>
    </dgm:pt>
    <dgm:pt modelId="{1217AA17-8FB7-44B5-A9FF-3E1BF39F3D06}" type="pres">
      <dgm:prSet presAssocID="{EDE97A1E-9F1A-4B2E-9964-3843575ED4A2}" presName="sibTrans" presStyleCnt="0"/>
      <dgm:spPr/>
    </dgm:pt>
    <dgm:pt modelId="{896E471E-6B6E-4FEC-8115-5D8A1C960C15}" type="pres">
      <dgm:prSet presAssocID="{831A7A6B-D55F-4116-B39F-82DF93F76E08}" presName="node" presStyleLbl="node1" presStyleIdx="2" presStyleCnt="8" custLinFactX="-15721" custLinFactNeighborX="-100000" custLinFactNeighborY="2058">
        <dgm:presLayoutVars>
          <dgm:bulletEnabled val="1"/>
        </dgm:presLayoutVars>
      </dgm:prSet>
      <dgm:spPr/>
    </dgm:pt>
    <dgm:pt modelId="{A604274C-621E-4362-8293-032AE9DDC025}" type="pres">
      <dgm:prSet presAssocID="{122A7DA3-8022-4809-8A69-57F70E518185}" presName="sibTrans" presStyleCnt="0"/>
      <dgm:spPr/>
    </dgm:pt>
    <dgm:pt modelId="{CC983BE0-F1CC-447D-B38C-F5B75FBBA9AA}" type="pres">
      <dgm:prSet presAssocID="{B90EA795-3F12-4A1F-B432-370506E366E9}" presName="node" presStyleLbl="node1" presStyleIdx="3" presStyleCnt="8" custLinFactNeighborX="12755" custLinFactNeighborY="-15561">
        <dgm:presLayoutVars>
          <dgm:bulletEnabled val="1"/>
        </dgm:presLayoutVars>
      </dgm:prSet>
      <dgm:spPr/>
    </dgm:pt>
    <dgm:pt modelId="{D21FAF49-F043-4E6A-A6C9-EA4CD9DF8357}" type="pres">
      <dgm:prSet presAssocID="{CEF13046-6826-47CC-B07C-F5690A7A9DC9}" presName="sibTrans" presStyleCnt="0"/>
      <dgm:spPr/>
    </dgm:pt>
    <dgm:pt modelId="{0B4075A9-D570-4376-8FEB-29E74E9135F1}" type="pres">
      <dgm:prSet presAssocID="{2E960E80-80EB-437A-A98B-A08BFD8B0BC0}" presName="node" presStyleLbl="node1" presStyleIdx="4" presStyleCnt="8" custLinFactNeighborX="6238" custLinFactNeighborY="-15561">
        <dgm:presLayoutVars>
          <dgm:bulletEnabled val="1"/>
        </dgm:presLayoutVars>
      </dgm:prSet>
      <dgm:spPr/>
    </dgm:pt>
    <dgm:pt modelId="{E61E56B2-20FA-4E5C-8190-7B4DBD5353B2}" type="pres">
      <dgm:prSet presAssocID="{304C8D98-EA5F-46D6-B6AE-91B76E542512}" presName="sibTrans" presStyleCnt="0"/>
      <dgm:spPr/>
    </dgm:pt>
    <dgm:pt modelId="{D3902B64-8500-4CF5-BC16-780576016F64}" type="pres">
      <dgm:prSet presAssocID="{02DC4D56-FF7C-4F5C-A4BB-2ED003DB1334}" presName="node" presStyleLbl="node1" presStyleIdx="5" presStyleCnt="8" custScaleY="94336" custLinFactX="-77486" custLinFactNeighborX="-100000" custLinFactNeighborY="83782">
        <dgm:presLayoutVars>
          <dgm:bulletEnabled val="1"/>
        </dgm:presLayoutVars>
      </dgm:prSet>
      <dgm:spPr/>
    </dgm:pt>
    <dgm:pt modelId="{A3C68FE5-3584-4762-A096-239CDDF8FFE6}" type="pres">
      <dgm:prSet presAssocID="{ECA5ED55-4A10-4E3D-84AE-303EE41CAB06}" presName="sibTrans" presStyleCnt="0"/>
      <dgm:spPr/>
    </dgm:pt>
    <dgm:pt modelId="{C11F8674-F909-4524-BD03-0D01A448169E}" type="pres">
      <dgm:prSet presAssocID="{C6F680F3-7857-4B39-B2D3-3F85268E6B36}" presName="node" presStyleLbl="node1" presStyleIdx="6" presStyleCnt="8" custLinFactX="61071" custLinFactY="-32227" custLinFactNeighborX="100000" custLinFactNeighborY="-100000">
        <dgm:presLayoutVars>
          <dgm:bulletEnabled val="1"/>
        </dgm:presLayoutVars>
      </dgm:prSet>
      <dgm:spPr/>
    </dgm:pt>
    <dgm:pt modelId="{F303AB0B-DC56-4C4E-B120-8D2F33C270A0}" type="pres">
      <dgm:prSet presAssocID="{7A5CE79A-6D08-4788-861C-4D50B10B6E2C}" presName="sibTrans" presStyleCnt="0"/>
      <dgm:spPr/>
    </dgm:pt>
    <dgm:pt modelId="{C3B520F8-C815-4472-B53C-FD772A245D48}" type="pres">
      <dgm:prSet presAssocID="{8BF21BAE-7E78-45BD-906F-536053817228}" presName="node" presStyleLbl="node1" presStyleIdx="7" presStyleCnt="8" custScaleX="91044" custScaleY="97286" custLinFactNeighborX="-13439" custLinFactNeighborY="-30708">
        <dgm:presLayoutVars>
          <dgm:bulletEnabled val="1"/>
        </dgm:presLayoutVars>
      </dgm:prSet>
      <dgm:spPr/>
    </dgm:pt>
  </dgm:ptLst>
  <dgm:cxnLst>
    <dgm:cxn modelId="{53489300-27E7-4C70-95F8-114932970243}" srcId="{A407058A-A054-4F2B-B36D-080235C761F0}" destId="{2E960E80-80EB-437A-A98B-A08BFD8B0BC0}" srcOrd="4" destOrd="0" parTransId="{6678C667-7210-49DF-9B0C-BB79AD00F019}" sibTransId="{304C8D98-EA5F-46D6-B6AE-91B76E542512}"/>
    <dgm:cxn modelId="{715E6C07-B776-4889-BF57-2307150FC10B}" srcId="{A407058A-A054-4F2B-B36D-080235C761F0}" destId="{02DC4D56-FF7C-4F5C-A4BB-2ED003DB1334}" srcOrd="5" destOrd="0" parTransId="{7553D4F0-DB1A-47D5-95DF-CB16EE06CF68}" sibTransId="{ECA5ED55-4A10-4E3D-84AE-303EE41CAB06}"/>
    <dgm:cxn modelId="{4986D20A-C3DF-417F-BA07-82B1850A90DE}" type="presOf" srcId="{02DC4D56-FF7C-4F5C-A4BB-2ED003DB1334}" destId="{D3902B64-8500-4CF5-BC16-780576016F64}" srcOrd="0" destOrd="0" presId="urn:microsoft.com/office/officeart/2005/8/layout/default"/>
    <dgm:cxn modelId="{C6BEF72D-E5DF-4F2B-B1C1-18E853AC7059}" type="presOf" srcId="{2E960E80-80EB-437A-A98B-A08BFD8B0BC0}" destId="{0B4075A9-D570-4376-8FEB-29E74E9135F1}" srcOrd="0" destOrd="0" presId="urn:microsoft.com/office/officeart/2005/8/layout/default"/>
    <dgm:cxn modelId="{15BAA34A-D2A2-43D9-9C25-DEC020A107A8}" type="presOf" srcId="{29E1E10A-A058-4831-9EFE-E1F3D6475C01}" destId="{9E91088C-91BE-4D69-8A32-E76682D8D8DF}" srcOrd="0" destOrd="0" presId="urn:microsoft.com/office/officeart/2005/8/layout/default"/>
    <dgm:cxn modelId="{43518C55-D9C1-404D-A24E-602F2D776109}" srcId="{A407058A-A054-4F2B-B36D-080235C761F0}" destId="{B90EA795-3F12-4A1F-B432-370506E366E9}" srcOrd="3" destOrd="0" parTransId="{855A3EF4-C62A-4B9C-AA41-5BA44499076F}" sibTransId="{CEF13046-6826-47CC-B07C-F5690A7A9DC9}"/>
    <dgm:cxn modelId="{EA18DC7E-695B-4C30-A93C-09865CAF05E2}" srcId="{A407058A-A054-4F2B-B36D-080235C761F0}" destId="{8BF21BAE-7E78-45BD-906F-536053817228}" srcOrd="7" destOrd="0" parTransId="{11A422AF-51EE-4E10-BAA4-CE3D46C4BEAB}" sibTransId="{D79A1721-0722-47A2-826C-5A203F4AE3B5}"/>
    <dgm:cxn modelId="{22C9FA80-691B-4B99-B24C-BC575DB52363}" type="presOf" srcId="{A407058A-A054-4F2B-B36D-080235C761F0}" destId="{E09FCCE4-B6A2-4E79-B105-23FF916881A7}" srcOrd="0" destOrd="0" presId="urn:microsoft.com/office/officeart/2005/8/layout/default"/>
    <dgm:cxn modelId="{43139E82-1523-42EE-9190-C23EE1AACFC5}" type="presOf" srcId="{C6F680F3-7857-4B39-B2D3-3F85268E6B36}" destId="{C11F8674-F909-4524-BD03-0D01A448169E}" srcOrd="0" destOrd="0" presId="urn:microsoft.com/office/officeart/2005/8/layout/default"/>
    <dgm:cxn modelId="{A59DA397-7187-466D-A7F7-A900C0BE4E65}" type="presOf" srcId="{831A7A6B-D55F-4116-B39F-82DF93F76E08}" destId="{896E471E-6B6E-4FEC-8115-5D8A1C960C15}" srcOrd="0" destOrd="0" presId="urn:microsoft.com/office/officeart/2005/8/layout/default"/>
    <dgm:cxn modelId="{981E09B0-AACE-4E40-9D47-7AE7976B4D2C}" type="presOf" srcId="{8BF21BAE-7E78-45BD-906F-536053817228}" destId="{C3B520F8-C815-4472-B53C-FD772A245D48}" srcOrd="0" destOrd="0" presId="urn:microsoft.com/office/officeart/2005/8/layout/default"/>
    <dgm:cxn modelId="{20F5F5B3-2037-4D49-BD5D-2F60E284F733}" type="presOf" srcId="{B90EA795-3F12-4A1F-B432-370506E366E9}" destId="{CC983BE0-F1CC-447D-B38C-F5B75FBBA9AA}" srcOrd="0" destOrd="0" presId="urn:microsoft.com/office/officeart/2005/8/layout/default"/>
    <dgm:cxn modelId="{094E71BE-F3E4-4638-AB47-CD942CB91475}" srcId="{A407058A-A054-4F2B-B36D-080235C761F0}" destId="{831A7A6B-D55F-4116-B39F-82DF93F76E08}" srcOrd="2" destOrd="0" parTransId="{8C14E2C8-EC08-4E4B-9A7A-CA715B694A79}" sibTransId="{122A7DA3-8022-4809-8A69-57F70E518185}"/>
    <dgm:cxn modelId="{51EF30C0-D7D7-4E01-BFDE-0B5234A926D2}" srcId="{A407058A-A054-4F2B-B36D-080235C761F0}" destId="{C6F680F3-7857-4B39-B2D3-3F85268E6B36}" srcOrd="6" destOrd="0" parTransId="{0F142065-0EEC-4E71-AB9C-728AF2FE1FAA}" sibTransId="{7A5CE79A-6D08-4788-861C-4D50B10B6E2C}"/>
    <dgm:cxn modelId="{ECC639D6-EA96-4FF4-975B-899CB0FFC306}" srcId="{A407058A-A054-4F2B-B36D-080235C761F0}" destId="{29E1E10A-A058-4831-9EFE-E1F3D6475C01}" srcOrd="0" destOrd="0" parTransId="{D0D43DB4-E327-4CC3-AD1E-7120E5BC0719}" sibTransId="{7D40905E-1A9F-4F0F-87A1-8C2DE3E84265}"/>
    <dgm:cxn modelId="{B1C383DF-6D8E-4C01-ABBA-4A3B37967F8C}" srcId="{A407058A-A054-4F2B-B36D-080235C761F0}" destId="{E0B56D76-309D-429B-AA69-39C0F056056A}" srcOrd="1" destOrd="0" parTransId="{E5B7692C-0386-42E3-A27C-176D308C78B1}" sibTransId="{EDE97A1E-9F1A-4B2E-9964-3843575ED4A2}"/>
    <dgm:cxn modelId="{9D998DFE-D5A8-4FD0-8769-244707CDA9F3}" type="presOf" srcId="{E0B56D76-309D-429B-AA69-39C0F056056A}" destId="{AD142A96-2F84-4669-888A-5E2BCAA076DE}" srcOrd="0" destOrd="0" presId="urn:microsoft.com/office/officeart/2005/8/layout/default"/>
    <dgm:cxn modelId="{619D4582-2DB9-46D7-A0E9-9AE9507E70DB}" type="presParOf" srcId="{E09FCCE4-B6A2-4E79-B105-23FF916881A7}" destId="{9E91088C-91BE-4D69-8A32-E76682D8D8DF}" srcOrd="0" destOrd="0" presId="urn:microsoft.com/office/officeart/2005/8/layout/default"/>
    <dgm:cxn modelId="{51FBEF4C-1F7C-4DEA-BE88-A13F5FE2C2C1}" type="presParOf" srcId="{E09FCCE4-B6A2-4E79-B105-23FF916881A7}" destId="{50F216C8-BDD5-4C67-85EE-7298968C162D}" srcOrd="1" destOrd="0" presId="urn:microsoft.com/office/officeart/2005/8/layout/default"/>
    <dgm:cxn modelId="{D7D9017E-226A-4A57-A5E7-4DC34428568A}" type="presParOf" srcId="{E09FCCE4-B6A2-4E79-B105-23FF916881A7}" destId="{AD142A96-2F84-4669-888A-5E2BCAA076DE}" srcOrd="2" destOrd="0" presId="urn:microsoft.com/office/officeart/2005/8/layout/default"/>
    <dgm:cxn modelId="{65FAE51B-4C41-4C44-AB11-4CE88379295E}" type="presParOf" srcId="{E09FCCE4-B6A2-4E79-B105-23FF916881A7}" destId="{1217AA17-8FB7-44B5-A9FF-3E1BF39F3D06}" srcOrd="3" destOrd="0" presId="urn:microsoft.com/office/officeart/2005/8/layout/default"/>
    <dgm:cxn modelId="{82E931CB-17D3-4675-8D15-B937305122CE}" type="presParOf" srcId="{E09FCCE4-B6A2-4E79-B105-23FF916881A7}" destId="{896E471E-6B6E-4FEC-8115-5D8A1C960C15}" srcOrd="4" destOrd="0" presId="urn:microsoft.com/office/officeart/2005/8/layout/default"/>
    <dgm:cxn modelId="{5B4EB2A7-F28D-4ACF-90D0-32CFDD5D6E5F}" type="presParOf" srcId="{E09FCCE4-B6A2-4E79-B105-23FF916881A7}" destId="{A604274C-621E-4362-8293-032AE9DDC025}" srcOrd="5" destOrd="0" presId="urn:microsoft.com/office/officeart/2005/8/layout/default"/>
    <dgm:cxn modelId="{FDA87D7A-B4BC-4B3B-8026-76A328F6827E}" type="presParOf" srcId="{E09FCCE4-B6A2-4E79-B105-23FF916881A7}" destId="{CC983BE0-F1CC-447D-B38C-F5B75FBBA9AA}" srcOrd="6" destOrd="0" presId="urn:microsoft.com/office/officeart/2005/8/layout/default"/>
    <dgm:cxn modelId="{D063C543-5459-45E4-9BBD-8325023811E9}" type="presParOf" srcId="{E09FCCE4-B6A2-4E79-B105-23FF916881A7}" destId="{D21FAF49-F043-4E6A-A6C9-EA4CD9DF8357}" srcOrd="7" destOrd="0" presId="urn:microsoft.com/office/officeart/2005/8/layout/default"/>
    <dgm:cxn modelId="{E414D06C-FA67-4E70-9158-F8CA9CB72108}" type="presParOf" srcId="{E09FCCE4-B6A2-4E79-B105-23FF916881A7}" destId="{0B4075A9-D570-4376-8FEB-29E74E9135F1}" srcOrd="8" destOrd="0" presId="urn:microsoft.com/office/officeart/2005/8/layout/default"/>
    <dgm:cxn modelId="{3CBE8DC7-FAE4-4462-9D11-C733E9C8F312}" type="presParOf" srcId="{E09FCCE4-B6A2-4E79-B105-23FF916881A7}" destId="{E61E56B2-20FA-4E5C-8190-7B4DBD5353B2}" srcOrd="9" destOrd="0" presId="urn:microsoft.com/office/officeart/2005/8/layout/default"/>
    <dgm:cxn modelId="{317B4A4F-3789-463D-92E2-8581B46E336D}" type="presParOf" srcId="{E09FCCE4-B6A2-4E79-B105-23FF916881A7}" destId="{D3902B64-8500-4CF5-BC16-780576016F64}" srcOrd="10" destOrd="0" presId="urn:microsoft.com/office/officeart/2005/8/layout/default"/>
    <dgm:cxn modelId="{118F546E-DA7E-4772-B262-25BE9F2DF8D3}" type="presParOf" srcId="{E09FCCE4-B6A2-4E79-B105-23FF916881A7}" destId="{A3C68FE5-3584-4762-A096-239CDDF8FFE6}" srcOrd="11" destOrd="0" presId="urn:microsoft.com/office/officeart/2005/8/layout/default"/>
    <dgm:cxn modelId="{38F6668D-B621-49D6-8B84-E7E12BC1D971}" type="presParOf" srcId="{E09FCCE4-B6A2-4E79-B105-23FF916881A7}" destId="{C11F8674-F909-4524-BD03-0D01A448169E}" srcOrd="12" destOrd="0" presId="urn:microsoft.com/office/officeart/2005/8/layout/default"/>
    <dgm:cxn modelId="{26D8671A-D621-45BC-B4F2-068769B2F1AB}" type="presParOf" srcId="{E09FCCE4-B6A2-4E79-B105-23FF916881A7}" destId="{F303AB0B-DC56-4C4E-B120-8D2F33C270A0}" srcOrd="13" destOrd="0" presId="urn:microsoft.com/office/officeart/2005/8/layout/default"/>
    <dgm:cxn modelId="{E09BBA8F-E45C-4D5C-8FBE-7B5B7D05AA92}" type="presParOf" srcId="{E09FCCE4-B6A2-4E79-B105-23FF916881A7}" destId="{C3B520F8-C815-4472-B53C-FD772A245D4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B82AC-01EA-40C0-8989-4BE198AD4F42}">
      <dsp:nvSpPr>
        <dsp:cNvPr id="0" name=""/>
        <dsp:cNvSpPr/>
      </dsp:nvSpPr>
      <dsp:spPr>
        <a:xfrm>
          <a:off x="193531" y="0"/>
          <a:ext cx="7514073" cy="469629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87426-199A-407C-9751-6BCA52035194}">
      <dsp:nvSpPr>
        <dsp:cNvPr id="0" name=""/>
        <dsp:cNvSpPr/>
      </dsp:nvSpPr>
      <dsp:spPr>
        <a:xfrm>
          <a:off x="933667" y="3492165"/>
          <a:ext cx="172823" cy="17282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DCBAB38-4EA2-4083-A88A-28EA3F11997B}">
      <dsp:nvSpPr>
        <dsp:cNvPr id="0" name=""/>
        <dsp:cNvSpPr/>
      </dsp:nvSpPr>
      <dsp:spPr>
        <a:xfrm>
          <a:off x="1020079" y="3578577"/>
          <a:ext cx="984343" cy="111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7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 dirty="0">
              <a:solidFill>
                <a:schemeClr val="accent1">
                  <a:lumMod val="75000"/>
                </a:schemeClr>
              </a:solidFill>
            </a:rPr>
            <a:t>1</a:t>
          </a:r>
        </a:p>
      </dsp:txBody>
      <dsp:txXfrm>
        <a:off x="1020079" y="3578577"/>
        <a:ext cx="984343" cy="1117718"/>
      </dsp:txXfrm>
    </dsp:sp>
    <dsp:sp modelId="{0E07356F-18E5-4DA6-AA0D-4DD4120C21AA}">
      <dsp:nvSpPr>
        <dsp:cNvPr id="0" name=""/>
        <dsp:cNvSpPr/>
      </dsp:nvSpPr>
      <dsp:spPr>
        <a:xfrm>
          <a:off x="1869169" y="2593294"/>
          <a:ext cx="270506" cy="270506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E10BB5-D6C9-4C76-AF4C-75EB212F8C10}">
      <dsp:nvSpPr>
        <dsp:cNvPr id="0" name=""/>
        <dsp:cNvSpPr/>
      </dsp:nvSpPr>
      <dsp:spPr>
        <a:xfrm>
          <a:off x="2004422" y="2728547"/>
          <a:ext cx="1247336" cy="1967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33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 dirty="0">
              <a:solidFill>
                <a:schemeClr val="accent1">
                  <a:lumMod val="75000"/>
                </a:schemeClr>
              </a:solidFill>
            </a:rPr>
            <a:t>2</a:t>
          </a:r>
        </a:p>
      </dsp:txBody>
      <dsp:txXfrm>
        <a:off x="2004422" y="2728547"/>
        <a:ext cx="1247336" cy="1967748"/>
      </dsp:txXfrm>
    </dsp:sp>
    <dsp:sp modelId="{DB43BFB1-FD8B-488A-8079-A7C49E6C6A43}">
      <dsp:nvSpPr>
        <dsp:cNvPr id="0" name=""/>
        <dsp:cNvSpPr/>
      </dsp:nvSpPr>
      <dsp:spPr>
        <a:xfrm>
          <a:off x="3071421" y="1876639"/>
          <a:ext cx="360675" cy="360675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5934FE-8C40-4A81-9091-F8B7AACEC62D}">
      <dsp:nvSpPr>
        <dsp:cNvPr id="0" name=""/>
        <dsp:cNvSpPr/>
      </dsp:nvSpPr>
      <dsp:spPr>
        <a:xfrm>
          <a:off x="3251759" y="2056977"/>
          <a:ext cx="1450216" cy="263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114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 dirty="0">
              <a:solidFill>
                <a:schemeClr val="accent1">
                  <a:lumMod val="75000"/>
                </a:schemeClr>
              </a:solidFill>
            </a:rPr>
            <a:t>3</a:t>
          </a:r>
        </a:p>
      </dsp:txBody>
      <dsp:txXfrm>
        <a:off x="3251759" y="2056977"/>
        <a:ext cx="1450216" cy="2639318"/>
      </dsp:txXfrm>
    </dsp:sp>
    <dsp:sp modelId="{6B07D2D2-8F23-4B97-9171-12C36C092076}">
      <dsp:nvSpPr>
        <dsp:cNvPr id="0" name=""/>
        <dsp:cNvSpPr/>
      </dsp:nvSpPr>
      <dsp:spPr>
        <a:xfrm>
          <a:off x="4469039" y="1316841"/>
          <a:ext cx="465872" cy="465872"/>
        </a:xfrm>
        <a:prstGeom prst="ellipse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5F1AE0-EECC-4DA8-AEA3-F0AC8A7D22EE}">
      <dsp:nvSpPr>
        <dsp:cNvPr id="0" name=""/>
        <dsp:cNvSpPr/>
      </dsp:nvSpPr>
      <dsp:spPr>
        <a:xfrm>
          <a:off x="4701975" y="1549777"/>
          <a:ext cx="1502814" cy="3146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5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 dirty="0">
              <a:solidFill>
                <a:schemeClr val="accent1">
                  <a:lumMod val="75000"/>
                </a:schemeClr>
              </a:solidFill>
            </a:rPr>
            <a:t>4</a:t>
          </a:r>
        </a:p>
      </dsp:txBody>
      <dsp:txXfrm>
        <a:off x="4701975" y="1549777"/>
        <a:ext cx="1502814" cy="3146518"/>
      </dsp:txXfrm>
    </dsp:sp>
    <dsp:sp modelId="{79B69505-7E31-4A3E-8C72-0DBD84EF1849}">
      <dsp:nvSpPr>
        <dsp:cNvPr id="0" name=""/>
        <dsp:cNvSpPr/>
      </dsp:nvSpPr>
      <dsp:spPr>
        <a:xfrm>
          <a:off x="5907984" y="943016"/>
          <a:ext cx="593611" cy="593611"/>
        </a:xfrm>
        <a:prstGeom prst="ellipse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ACB826-90EC-4F35-B2F7-F02525A87265}">
      <dsp:nvSpPr>
        <dsp:cNvPr id="0" name=""/>
        <dsp:cNvSpPr/>
      </dsp:nvSpPr>
      <dsp:spPr>
        <a:xfrm>
          <a:off x="6204790" y="1239822"/>
          <a:ext cx="1502814" cy="3456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54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 dirty="0">
              <a:solidFill>
                <a:schemeClr val="accent1">
                  <a:lumMod val="75000"/>
                </a:schemeClr>
              </a:solidFill>
            </a:rPr>
            <a:t>5</a:t>
          </a:r>
        </a:p>
      </dsp:txBody>
      <dsp:txXfrm>
        <a:off x="6204790" y="1239822"/>
        <a:ext cx="1502814" cy="3456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1088C-91BE-4D69-8A32-E76682D8D8DF}">
      <dsp:nvSpPr>
        <dsp:cNvPr id="0" name=""/>
        <dsp:cNvSpPr/>
      </dsp:nvSpPr>
      <dsp:spPr>
        <a:xfrm>
          <a:off x="284106" y="0"/>
          <a:ext cx="2240362" cy="134421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>
              <a:solidFill>
                <a:schemeClr val="bg1"/>
              </a:solidFill>
            </a:rPr>
            <a:t>PROMOTOR/A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Promou el conveni: qualsevol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PAS i  PDI. Fa el vistiplau a la Fase de Memòria Justificativa del conveni </a:t>
          </a:r>
        </a:p>
      </dsp:txBody>
      <dsp:txXfrm>
        <a:off x="284106" y="0"/>
        <a:ext cx="2240362" cy="1344217"/>
      </dsp:txXfrm>
    </dsp:sp>
    <dsp:sp modelId="{AD142A96-2F84-4669-888A-5E2BCAA076DE}">
      <dsp:nvSpPr>
        <dsp:cNvPr id="0" name=""/>
        <dsp:cNvSpPr/>
      </dsp:nvSpPr>
      <dsp:spPr>
        <a:xfrm>
          <a:off x="5037081" y="38571"/>
          <a:ext cx="2240362" cy="134421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571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>
              <a:solidFill>
                <a:schemeClr val="bg1"/>
              </a:solidFill>
            </a:rPr>
            <a:t>                                        UNITAT TRAMITADORA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Formada per diferents tramitadors que comparteixen la gestió dels mateixos convenis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300" b="1" kern="1200" noProof="0" dirty="0">
              <a:solidFill>
                <a:schemeClr val="bg1"/>
              </a:solidFill>
            </a:rPr>
            <a:t>	</a:t>
          </a:r>
        </a:p>
      </dsp:txBody>
      <dsp:txXfrm>
        <a:off x="5037081" y="38571"/>
        <a:ext cx="2240362" cy="1344217"/>
      </dsp:txXfrm>
    </dsp:sp>
    <dsp:sp modelId="{896E471E-6B6E-4FEC-8115-5D8A1C960C15}">
      <dsp:nvSpPr>
        <dsp:cNvPr id="0" name=""/>
        <dsp:cNvSpPr/>
      </dsp:nvSpPr>
      <dsp:spPr>
        <a:xfrm>
          <a:off x="2620334" y="28731"/>
          <a:ext cx="2240362" cy="134421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142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>
              <a:solidFill>
                <a:schemeClr val="bg1"/>
              </a:solidFill>
            </a:rPr>
            <a:t>TRAMITADOR/A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Intermediari de les relacions entre la UC i el promotor i l’altra part que signa el conveni </a:t>
          </a:r>
          <a:endParaRPr lang="ca-ES" sz="1100" b="1" kern="1200" noProof="0" dirty="0">
            <a:solidFill>
              <a:schemeClr val="bg1"/>
            </a:solidFill>
          </a:endParaRPr>
        </a:p>
      </dsp:txBody>
      <dsp:txXfrm>
        <a:off x="2620334" y="28731"/>
        <a:ext cx="2240362" cy="1344217"/>
      </dsp:txXfrm>
    </dsp:sp>
    <dsp:sp modelId="{CC983BE0-F1CC-447D-B38C-F5B75FBBA9AA}">
      <dsp:nvSpPr>
        <dsp:cNvPr id="0" name=""/>
        <dsp:cNvSpPr/>
      </dsp:nvSpPr>
      <dsp:spPr>
        <a:xfrm>
          <a:off x="569865" y="1360147"/>
          <a:ext cx="2240362" cy="134421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714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300" b="1" kern="1200" noProof="0" dirty="0">
              <a:solidFill>
                <a:schemeClr val="bg1"/>
              </a:solidFill>
            </a:rPr>
            <a:t>UNITAT GESTORA: SGA, GRI, UPC21, DOCTORAT, CIT, ALUMNI, GIC, PARCUPC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Responsable fase seguiment, la unitat es defineix depenent de quina sigui la categoria del conveni</a:t>
          </a:r>
        </a:p>
      </dsp:txBody>
      <dsp:txXfrm>
        <a:off x="569865" y="1360147"/>
        <a:ext cx="2240362" cy="1344217"/>
      </dsp:txXfrm>
    </dsp:sp>
    <dsp:sp modelId="{0B4075A9-D570-4376-8FEB-29E74E9135F1}">
      <dsp:nvSpPr>
        <dsp:cNvPr id="0" name=""/>
        <dsp:cNvSpPr/>
      </dsp:nvSpPr>
      <dsp:spPr>
        <a:xfrm>
          <a:off x="2888259" y="1360147"/>
          <a:ext cx="2240362" cy="134421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285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>
              <a:solidFill>
                <a:schemeClr val="bg1"/>
              </a:solidFill>
            </a:rPr>
            <a:t>REVISORS/ES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Assessors jurídics (SSJJ) que donen suport a la revisió tècnica, així com d’altres persones amb expertesa de diferents unitats (SP, SGA, GRI,...)</a:t>
          </a:r>
        </a:p>
      </dsp:txBody>
      <dsp:txXfrm>
        <a:off x="2888259" y="1360147"/>
        <a:ext cx="2240362" cy="1344217"/>
      </dsp:txXfrm>
    </dsp:sp>
    <dsp:sp modelId="{D3902B64-8500-4CF5-BC16-780576016F64}">
      <dsp:nvSpPr>
        <dsp:cNvPr id="0" name=""/>
        <dsp:cNvSpPr/>
      </dsp:nvSpPr>
      <dsp:spPr>
        <a:xfrm>
          <a:off x="1236574" y="2733602"/>
          <a:ext cx="2240362" cy="1268081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857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noProof="0" dirty="0">
              <a:solidFill>
                <a:schemeClr val="bg1"/>
              </a:solidFill>
            </a:rPr>
            <a:t>VALIDADORS/ES</a:t>
          </a:r>
          <a:endParaRPr lang="ca-ES" sz="1600" b="1" kern="1200" noProof="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Directors d’àrea, Gerent i VRs, autoritzen amb el seu vistiplau  la signatura del conveni, a la Fase de Validació del conveni</a:t>
          </a:r>
        </a:p>
      </dsp:txBody>
      <dsp:txXfrm>
        <a:off x="1236574" y="2733602"/>
        <a:ext cx="2240362" cy="1268081"/>
      </dsp:txXfrm>
    </dsp:sp>
    <dsp:sp modelId="{C11F8674-F909-4524-BD03-0D01A448169E}">
      <dsp:nvSpPr>
        <dsp:cNvPr id="0" name=""/>
        <dsp:cNvSpPr/>
      </dsp:nvSpPr>
      <dsp:spPr>
        <a:xfrm>
          <a:off x="5225204" y="1360156"/>
          <a:ext cx="2240362" cy="1344217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428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>
              <a:solidFill>
                <a:schemeClr val="bg1"/>
              </a:solidFill>
            </a:rPr>
            <a:t>PERSONAL DE SUPORT EQUIP DIRECCIÓ (R)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Suport a la signatura</a:t>
          </a:r>
        </a:p>
      </dsp:txBody>
      <dsp:txXfrm>
        <a:off x="5225204" y="1360156"/>
        <a:ext cx="2240362" cy="1344217"/>
      </dsp:txXfrm>
    </dsp:sp>
    <dsp:sp modelId="{C3B520F8-C815-4472-B53C-FD772A245D48}">
      <dsp:nvSpPr>
        <dsp:cNvPr id="0" name=""/>
        <dsp:cNvSpPr/>
      </dsp:nvSpPr>
      <dsp:spPr>
        <a:xfrm>
          <a:off x="3779946" y="2743034"/>
          <a:ext cx="2039716" cy="1307735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>
              <a:solidFill>
                <a:schemeClr val="bg1"/>
              </a:solidFill>
            </a:rPr>
            <a:t>RECTOR / VRs 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b="1" kern="1200" noProof="0" dirty="0">
              <a:solidFill>
                <a:schemeClr val="bg1"/>
              </a:solidFill>
            </a:rPr>
            <a:t>GERENT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200" b="1" kern="1200" noProof="0" dirty="0">
              <a:solidFill>
                <a:schemeClr val="bg1"/>
              </a:solidFill>
            </a:rPr>
            <a:t>Signen el conveni</a:t>
          </a:r>
        </a:p>
      </dsp:txBody>
      <dsp:txXfrm>
        <a:off x="3779946" y="2743034"/>
        <a:ext cx="2039716" cy="1307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07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87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38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52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02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95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9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2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44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55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05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EF34-89C2-4F0B-8B4E-BE29BEA9E611}" type="datetimeFigureOut">
              <a:rPr lang="es-ES" smtClean="0"/>
              <a:t>23/02/2024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5B65-7B9D-482A-BDC9-1D1623B3DB0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38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hyperlink" Target="http://www.upc.edu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c.ed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c.ed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gconvenis.upc.ed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981659" y="1257300"/>
            <a:ext cx="66960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endParaRPr lang="es-ES" dirty="0"/>
          </a:p>
        </p:txBody>
      </p:sp>
      <p:sp>
        <p:nvSpPr>
          <p:cNvPr id="8" name="Contenidor de contingut 3"/>
          <p:cNvSpPr txBox="1">
            <a:spLocks/>
          </p:cNvSpPr>
          <p:nvPr/>
        </p:nvSpPr>
        <p:spPr>
          <a:xfrm>
            <a:off x="2423593" y="1196753"/>
            <a:ext cx="7514159" cy="475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ca-ES" sz="2000" dirty="0">
              <a:solidFill>
                <a:schemeClr val="tx2"/>
              </a:solidFill>
            </a:endParaRPr>
          </a:p>
        </p:txBody>
      </p:sp>
      <p:sp>
        <p:nvSpPr>
          <p:cNvPr id="9" name="QuadreDeText 8"/>
          <p:cNvSpPr txBox="1"/>
          <p:nvPr/>
        </p:nvSpPr>
        <p:spPr>
          <a:xfrm>
            <a:off x="3369905" y="2796184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</a:t>
            </a:r>
            <a:r>
              <a:rPr lang="es-E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gconvenis</a:t>
            </a: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DE CONVENIS UPC</a:t>
            </a:r>
          </a:p>
          <a:p>
            <a:pPr algn="ctr"/>
            <a:r>
              <a:rPr lang="ca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</a:t>
            </a:r>
            <a:endParaRPr lang="es-E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1</a:t>
            </a:fld>
            <a:endParaRPr lang="ca-ES"/>
          </a:p>
        </p:txBody>
      </p:sp>
      <p:sp>
        <p:nvSpPr>
          <p:cNvPr id="3" name="AutoShape 2" descr="Gestio de Convenis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608138" y="-1063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7888" y="3010228"/>
            <a:ext cx="476250" cy="447675"/>
          </a:xfrm>
          <a:prstGeom prst="rect">
            <a:avLst/>
          </a:prstGeom>
        </p:spPr>
      </p:pic>
      <p:sp>
        <p:nvSpPr>
          <p:cNvPr id="12" name="QuadreDeText 11"/>
          <p:cNvSpPr txBox="1"/>
          <p:nvPr/>
        </p:nvSpPr>
        <p:spPr>
          <a:xfrm>
            <a:off x="8616280" y="270052"/>
            <a:ext cx="2463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gconvenis</a:t>
            </a:r>
          </a:p>
        </p:txBody>
      </p:sp>
      <p:pic>
        <p:nvPicPr>
          <p:cNvPr id="6" name="À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842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6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107491" y="905469"/>
            <a:ext cx="9131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ca-ES" dirty="0"/>
              <a:t>Tots els convenis institucionals (acadèmics, internacionals, patrimonials, </a:t>
            </a:r>
            <a:r>
              <a:rPr lang="ca-ES" dirty="0" err="1"/>
              <a:t>alumni</a:t>
            </a:r>
            <a:r>
              <a:rPr lang="ca-ES" dirty="0"/>
              <a:t>, biblioteques, etc.) que es desenvolupen i s’executen a la UPC han de passar per a la tramitació de signatura mitjançant l’aplicació </a:t>
            </a:r>
            <a:r>
              <a:rPr lang="ca-ES" dirty="0" err="1"/>
              <a:t>gconvenis</a:t>
            </a:r>
            <a:r>
              <a:rPr lang="ca-ES" dirty="0"/>
              <a:t>.</a:t>
            </a:r>
          </a:p>
          <a:p>
            <a:pPr eaLnBrk="0" hangingPunct="0"/>
            <a:r>
              <a:rPr lang="ca-ES" sz="3600" b="1" i="1" dirty="0" err="1"/>
              <a:t>gconvenis</a:t>
            </a:r>
            <a:endParaRPr lang="es-ES" sz="3600" dirty="0"/>
          </a:p>
        </p:txBody>
      </p:sp>
      <p:sp>
        <p:nvSpPr>
          <p:cNvPr id="8" name="Contenidor de contingut 3"/>
          <p:cNvSpPr txBox="1">
            <a:spLocks/>
          </p:cNvSpPr>
          <p:nvPr/>
        </p:nvSpPr>
        <p:spPr>
          <a:xfrm>
            <a:off x="2423593" y="1196753"/>
            <a:ext cx="7514159" cy="475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ca-ES" sz="2000" dirty="0">
              <a:solidFill>
                <a:schemeClr val="tx2"/>
              </a:solidFill>
            </a:endParaRP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2</a:t>
            </a:fld>
            <a:endParaRPr lang="ca-ES"/>
          </a:p>
        </p:txBody>
      </p:sp>
      <p:sp>
        <p:nvSpPr>
          <p:cNvPr id="3" name="AutoShape 2" descr="Gestio de Conveni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608138" y="-1063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405" y="1897015"/>
            <a:ext cx="476250" cy="447675"/>
          </a:xfrm>
          <a:prstGeom prst="rect">
            <a:avLst/>
          </a:prstGeom>
        </p:spPr>
      </p:pic>
      <p:sp>
        <p:nvSpPr>
          <p:cNvPr id="13" name="QuadreDeText 12"/>
          <p:cNvSpPr txBox="1"/>
          <p:nvPr/>
        </p:nvSpPr>
        <p:spPr>
          <a:xfrm>
            <a:off x="7028536" y="274169"/>
            <a:ext cx="3140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Convenis a gconvenis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39217" y="1759827"/>
            <a:ext cx="6857999" cy="2749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72440" algn="just" eaLnBrk="0" hangingPunct="0">
              <a:spcBef>
                <a:spcPts val="810"/>
              </a:spcBef>
            </a:pPr>
            <a:r>
              <a:rPr lang="ca-ES" sz="3600" b="1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ca-ES" sz="2400" b="1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xceptuant: </a:t>
            </a:r>
          </a:p>
          <a:p>
            <a:pPr marR="472440" algn="just" eaLnBrk="0" hangingPunct="0">
              <a:spcBef>
                <a:spcPts val="810"/>
              </a:spcBef>
            </a:pPr>
            <a:r>
              <a:rPr lang="ca-ES" sz="2400" b="1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ca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Convenis de l’Àrea de Recerca i Transferència. </a:t>
            </a:r>
            <a:r>
              <a:rPr lang="ca-ES" dirty="0"/>
              <a:t>Que es regeixen per l’Article 60 de </a:t>
            </a:r>
            <a:r>
              <a:rPr lang="ca-ES" sz="1600" i="1" dirty="0"/>
              <a:t>la </a:t>
            </a:r>
            <a:r>
              <a:rPr lang="es-ES" sz="1600" i="1" dirty="0"/>
              <a:t>Ley Orgánica 2/2023, de 22 de marzo, del Sistema Universitario</a:t>
            </a:r>
            <a:r>
              <a:rPr lang="es-ES" dirty="0"/>
              <a:t>, </a:t>
            </a:r>
            <a:r>
              <a:rPr lang="es-ES" sz="1600" dirty="0"/>
              <a:t>que</a:t>
            </a:r>
            <a:r>
              <a:rPr lang="es-ES" dirty="0"/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faculta</a:t>
            </a:r>
            <a:r>
              <a:rPr lang="ca-ES" sz="1600" spc="-4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als</a:t>
            </a:r>
            <a:r>
              <a:rPr lang="ca-ES" sz="1600" spc="-2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Departaments</a:t>
            </a:r>
            <a:r>
              <a:rPr lang="ca-ES" sz="1600" spc="-4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ca-ES" sz="1600" spc="-4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als</a:t>
            </a:r>
            <a:r>
              <a:rPr lang="ca-ES" sz="1600" spc="-2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Instituts Universitaris</a:t>
            </a:r>
            <a:r>
              <a:rPr lang="ca-ES" sz="1600" spc="-6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ca-ES" sz="1600" spc="-6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Recerca</a:t>
            </a:r>
            <a:r>
              <a:rPr lang="ca-ES" sz="1600" spc="-6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ca-ES" sz="1600" spc="-6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als</a:t>
            </a:r>
            <a:r>
              <a:rPr lang="ca-ES" sz="1600" spc="-6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seus</a:t>
            </a:r>
            <a:r>
              <a:rPr lang="ca-ES" sz="1600" spc="-5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professors,</a:t>
            </a:r>
            <a:r>
              <a:rPr lang="ca-ES" sz="1600" spc="-6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per</a:t>
            </a:r>
            <a:r>
              <a:rPr lang="ca-ES" sz="1600" spc="-6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realitzar</a:t>
            </a:r>
            <a:r>
              <a:rPr lang="ca-ES" sz="1600" spc="-5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contractes</a:t>
            </a:r>
            <a:r>
              <a:rPr lang="ca-ES" sz="1600" spc="-5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amb,</a:t>
            </a:r>
            <a:r>
              <a:rPr lang="ca-ES" sz="1600" spc="-6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Universitats o</a:t>
            </a:r>
            <a:r>
              <a:rPr lang="ca-ES" sz="1600" spc="-3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entitats</a:t>
            </a:r>
            <a:r>
              <a:rPr lang="ca-ES" sz="1600" spc="-2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públiques</a:t>
            </a:r>
            <a:r>
              <a:rPr lang="ca-ES" sz="1600" spc="-2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ca-ES" sz="1600" spc="-2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privades</a:t>
            </a:r>
            <a:r>
              <a:rPr lang="ca-ES" sz="1600" spc="-2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per</a:t>
            </a:r>
            <a:r>
              <a:rPr lang="ca-ES" sz="1600" spc="-2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a-ES" sz="1600" spc="-2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la</a:t>
            </a:r>
            <a:r>
              <a:rPr lang="ca-ES" sz="1600" spc="-3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realització</a:t>
            </a:r>
            <a:r>
              <a:rPr lang="ca-ES" sz="1600" spc="-2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ca-ES" sz="1600" spc="-3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treballs</a:t>
            </a:r>
            <a:r>
              <a:rPr lang="ca-ES" sz="1600" spc="-2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ca-ES" sz="1600" spc="-3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caràcter</a:t>
            </a:r>
            <a:r>
              <a:rPr lang="ca-ES" sz="1600" spc="-2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científic,</a:t>
            </a:r>
            <a:r>
              <a:rPr lang="ca-ES" sz="1600" spc="-3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tècnic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ca-ES" sz="1600" spc="-1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artístic,</a:t>
            </a:r>
            <a:r>
              <a:rPr lang="ca-ES" sz="1600" spc="-1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així</a:t>
            </a:r>
            <a:r>
              <a:rPr lang="ca-ES" sz="1600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com</a:t>
            </a:r>
            <a:r>
              <a:rPr lang="ca-ES" sz="1600" spc="-1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per</a:t>
            </a:r>
            <a:r>
              <a:rPr lang="ca-ES" sz="1600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a-ES" sz="1600" spc="-1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altres</a:t>
            </a:r>
            <a:r>
              <a:rPr lang="ca-ES" sz="1600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tipus</a:t>
            </a:r>
            <a:r>
              <a:rPr lang="ca-ES" sz="1600" spc="-5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spc="-10" dirty="0">
                <a:latin typeface="Calibri" panose="020F0502020204030204" pitchFamily="34" charset="0"/>
                <a:ea typeface="Times New Roman" panose="02020603050405020304" pitchFamily="18" charset="0"/>
              </a:rPr>
              <a:t>d’activitats.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001" y="4378918"/>
            <a:ext cx="6857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72440" lvl="0" algn="just" eaLnBrk="0" hangingPunct="0">
              <a:spcBef>
                <a:spcPts val="810"/>
              </a:spcBef>
            </a:pPr>
            <a:r>
              <a:rPr lang="ca-ES" sz="2400" b="1" spc="-1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</a:t>
            </a:r>
            <a:r>
              <a:rPr lang="ca-ES" sz="2400" spc="-1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onvenis de cooperació educativa individuals </a:t>
            </a:r>
            <a:r>
              <a:rPr lang="ca-ES" sz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(reguladors de les pràctiques acadèmiques </a:t>
            </a:r>
            <a:r>
              <a:rPr lang="ca-ES" sz="2000" u="sng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 realitza l’estudiantat UPC</a:t>
            </a:r>
            <a:r>
              <a:rPr lang="ca-ES" sz="2000" u="sng" spc="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les empreses o d’altres organismes).</a:t>
            </a:r>
            <a:r>
              <a:rPr lang="ca-ES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001" y="5563543"/>
            <a:ext cx="6857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72440" lvl="0" algn="just" eaLnBrk="0" hangingPunct="0">
              <a:spcBef>
                <a:spcPts val="810"/>
              </a:spcBef>
            </a:pPr>
            <a:r>
              <a:rPr lang="ca-ES" sz="24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Convenis</a:t>
            </a:r>
            <a:r>
              <a:rPr lang="ca-ES" sz="2400" spc="-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</a:t>
            </a:r>
            <a:r>
              <a:rPr lang="ca-ES" sz="2400" spc="-3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mobilitat</a:t>
            </a:r>
            <a:r>
              <a:rPr lang="ca-ES" sz="2400" spc="-2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“Erasmus”</a:t>
            </a:r>
            <a:r>
              <a:rPr lang="ca-ES" sz="2400" spc="-2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2000" u="sng" spc="-2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 realitza</a:t>
            </a:r>
            <a:r>
              <a:rPr lang="ca-ES" sz="2000" u="sng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l’estudiantat</a:t>
            </a:r>
            <a:r>
              <a:rPr lang="ca-ES" sz="2000" u="sng" spc="-25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UPC</a:t>
            </a:r>
            <a:r>
              <a:rPr lang="ca-ES" u="sng" spc="-25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a-ES" sz="1600" spc="-25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altres universitats. </a:t>
            </a:r>
            <a:endParaRPr lang="es-ES" sz="1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12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 advTm="1000">
        <p14:reveal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QuadreDeText 11"/>
          <p:cNvSpPr txBox="1"/>
          <p:nvPr/>
        </p:nvSpPr>
        <p:spPr>
          <a:xfrm>
            <a:off x="5447929" y="313174"/>
            <a:ext cx="4793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Circuit de la tramitació de convenis</a:t>
            </a: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3</a:t>
            </a:fld>
            <a:endParaRPr lang="ca-ES"/>
          </a:p>
        </p:txBody>
      </p:sp>
      <p:graphicFrame>
        <p:nvGraphicFramePr>
          <p:cNvPr id="13" name="Diagrama 12"/>
          <p:cNvGraphicFramePr/>
          <p:nvPr>
            <p:extLst/>
          </p:nvPr>
        </p:nvGraphicFramePr>
        <p:xfrm>
          <a:off x="4449988" y="2016744"/>
          <a:ext cx="790113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730854" y="1376191"/>
            <a:ext cx="4560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ca-ES" b="1" dirty="0">
                <a:solidFill>
                  <a:schemeClr val="accent1">
                    <a:lumMod val="75000"/>
                  </a:schemeClr>
                </a:solidFill>
              </a:rPr>
              <a:t>PDI / PAS impulsen </a:t>
            </a:r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i donen d’alta el conveni</a:t>
            </a:r>
          </a:p>
        </p:txBody>
      </p:sp>
      <p:sp>
        <p:nvSpPr>
          <p:cNvPr id="9" name="Rectangle 8"/>
          <p:cNvSpPr/>
          <p:nvPr/>
        </p:nvSpPr>
        <p:spPr>
          <a:xfrm>
            <a:off x="710262" y="2540117"/>
            <a:ext cx="6146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ca-ES" b="1" dirty="0">
                <a:solidFill>
                  <a:schemeClr val="accent1">
                    <a:lumMod val="75000"/>
                  </a:schemeClr>
                </a:solidFill>
              </a:rPr>
              <a:t>Vistiplaus dels responsables</a:t>
            </a:r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: promotor/a, directors/es unitats acadèmiques, d’àrea o de serveis, gerent/ vicerectors/es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0262" y="17539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ca-ES" b="1" dirty="0">
                <a:solidFill>
                  <a:schemeClr val="accent1">
                    <a:lumMod val="75000"/>
                  </a:schemeClr>
                </a:solidFill>
              </a:rPr>
              <a:t>Revisió del conveni </a:t>
            </a:r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per part de SSJJ/revisores ad hoc i interacció entre les parts fins arribar a un acord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262" y="3368453"/>
            <a:ext cx="6843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ca-ES" b="1" dirty="0">
                <a:solidFill>
                  <a:schemeClr val="accent1">
                    <a:lumMod val="75000"/>
                  </a:schemeClr>
                </a:solidFill>
              </a:rPr>
              <a:t>Signatura</a:t>
            </a:r>
            <a:r>
              <a:rPr lang="ca-ES" dirty="0">
                <a:solidFill>
                  <a:schemeClr val="accent1">
                    <a:lumMod val="75000"/>
                  </a:schemeClr>
                </a:solidFill>
              </a:rPr>
              <a:t> del rector o en qui delegui i signatura de l’altra/altres parts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0855" y="4009006"/>
            <a:ext cx="4190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Arxiu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dels convenis signats per totes les parts: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0262" y="5516955"/>
            <a:ext cx="4581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dirty="0">
                <a:solidFill>
                  <a:srgbClr val="5B9BD5">
                    <a:lumMod val="75000"/>
                  </a:srgbClr>
                </a:solidFill>
              </a:rPr>
              <a:t>Si el conveni és amb </a:t>
            </a:r>
            <a:r>
              <a:rPr lang="fr-FR" u="sng" dirty="0">
                <a:solidFill>
                  <a:srgbClr val="5B9BD5">
                    <a:lumMod val="75000"/>
                  </a:srgbClr>
                </a:solidFill>
              </a:rPr>
              <a:t>signatura electrònica</a:t>
            </a:r>
            <a:r>
              <a:rPr lang="fr-FR" dirty="0">
                <a:solidFill>
                  <a:srgbClr val="5B9BD5">
                    <a:lumMod val="75000"/>
                  </a:srgbClr>
                </a:solidFill>
              </a:rPr>
              <a:t>, </a:t>
            </a:r>
          </a:p>
          <a:p>
            <a:pPr lvl="0"/>
            <a:r>
              <a:rPr lang="fr-FR" dirty="0">
                <a:solidFill>
                  <a:srgbClr val="5B9BD5">
                    <a:lumMod val="75000"/>
                  </a:srgbClr>
                </a:solidFill>
              </a:rPr>
              <a:t>el  conveni es carrega directament a gconvenis i </a:t>
            </a:r>
            <a:r>
              <a:rPr lang="fr-FR">
                <a:solidFill>
                  <a:srgbClr val="5B9BD5">
                    <a:lumMod val="75000"/>
                  </a:srgbClr>
                </a:solidFill>
              </a:rPr>
              <a:t>passa al </a:t>
            </a:r>
            <a:r>
              <a:rPr lang="fr-FR" dirty="0">
                <a:solidFill>
                  <a:srgbClr val="5B9BD5">
                    <a:lumMod val="75000"/>
                  </a:srgbClr>
                </a:solidFill>
              </a:rPr>
              <a:t>Gestor Documental de la UPC</a:t>
            </a:r>
          </a:p>
        </p:txBody>
      </p:sp>
      <p:sp>
        <p:nvSpPr>
          <p:cNvPr id="4" name="Rectangle 3"/>
          <p:cNvSpPr/>
          <p:nvPr/>
        </p:nvSpPr>
        <p:spPr>
          <a:xfrm>
            <a:off x="760457" y="4643574"/>
            <a:ext cx="4687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>
                <a:solidFill>
                  <a:srgbClr val="5B9BD5">
                    <a:lumMod val="75000"/>
                  </a:srgbClr>
                </a:solidFill>
              </a:rPr>
              <a:t>- Si el conveni és amb </a:t>
            </a:r>
            <a:r>
              <a:rPr lang="fr-FR" u="sng" dirty="0">
                <a:solidFill>
                  <a:srgbClr val="5B9BD5">
                    <a:lumMod val="75000"/>
                  </a:srgbClr>
                </a:solidFill>
              </a:rPr>
              <a:t>signatura manuscrita</a:t>
            </a:r>
            <a:r>
              <a:rPr lang="fr-FR" dirty="0">
                <a:solidFill>
                  <a:srgbClr val="5B9BD5">
                    <a:lumMod val="75000"/>
                  </a:srgbClr>
                </a:solidFill>
              </a:rPr>
              <a:t>, l’arxiu del conveni està ubicat al  Rectorat, i el pdf queda registrat a gconvenis.</a:t>
            </a:r>
          </a:p>
        </p:txBody>
      </p:sp>
    </p:spTree>
    <p:extLst>
      <p:ext uri="{BB962C8B-B14F-4D97-AF65-F5344CB8AC3E}">
        <p14:creationId xmlns:p14="http://schemas.microsoft.com/office/powerpoint/2010/main" val="206031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reveal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8" grpId="0"/>
      <p:bldP spid="9" grpId="0"/>
      <p:bldP spid="14" grpId="0"/>
      <p:bldP spid="16" grpId="0"/>
      <p:bldP spid="17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idor de contingut 3"/>
          <p:cNvSpPr txBox="1">
            <a:spLocks/>
          </p:cNvSpPr>
          <p:nvPr/>
        </p:nvSpPr>
        <p:spPr>
          <a:xfrm>
            <a:off x="2423593" y="1196753"/>
            <a:ext cx="7514159" cy="4751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ca-ES" sz="2000" dirty="0">
              <a:solidFill>
                <a:schemeClr val="tx2"/>
              </a:solidFill>
            </a:endParaRP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4</a:t>
            </a:fld>
            <a:endParaRPr lang="ca-ES"/>
          </a:p>
        </p:txBody>
      </p:sp>
      <p:sp>
        <p:nvSpPr>
          <p:cNvPr id="3" name="AutoShape 2" descr="Gestio de Convenis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608138" y="-1063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207568" y="940829"/>
            <a:ext cx="6264696" cy="168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seva adreça és</a:t>
            </a:r>
            <a:endParaRPr lang="es-ES" altLang="es-E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https://gconvenis.upc.edu</a:t>
            </a:r>
            <a:endParaRPr lang="es-ES" altLang="es-E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L’accés a gconvenis és com a qualsevol intranet de la UPC, amb el mateix usuari i contrasenya que teniu com a personal UPC.</a:t>
            </a:r>
            <a:endParaRPr lang="es-ES" altLang="es-E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dirty="0">
              <a:latin typeface="Arial" panose="020B0604020202020204" pitchFamily="34" charset="0"/>
            </a:endParaRPr>
          </a:p>
        </p:txBody>
      </p:sp>
      <p:pic>
        <p:nvPicPr>
          <p:cNvPr id="1034" name="Imatge 4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327" y="2806426"/>
            <a:ext cx="4320480" cy="373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2927648" y="5425573"/>
            <a:ext cx="122711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" name="QuadreDeText 22"/>
          <p:cNvSpPr txBox="1"/>
          <p:nvPr/>
        </p:nvSpPr>
        <p:spPr>
          <a:xfrm>
            <a:off x="7248128" y="296601"/>
            <a:ext cx="291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Accés a gconvenis</a:t>
            </a:r>
          </a:p>
        </p:txBody>
      </p:sp>
    </p:spTree>
    <p:extLst>
      <p:ext uri="{BB962C8B-B14F-4D97-AF65-F5344CB8AC3E}">
        <p14:creationId xmlns:p14="http://schemas.microsoft.com/office/powerpoint/2010/main" val="220639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3000">
        <p14:reveal/>
      </p:transition>
    </mc:Choice>
    <mc:Fallback xmlns="">
      <p:transition spd="slow" advClick="0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3009915" y="1229294"/>
            <a:ext cx="66960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ym typeface="Wingdings" pitchFamily="2" charset="2"/>
            </a:endParaRPr>
          </a:p>
          <a:p>
            <a:endParaRPr lang="es-ES" dirty="0"/>
          </a:p>
        </p:txBody>
      </p:sp>
      <p:sp>
        <p:nvSpPr>
          <p:cNvPr id="12" name="QuadreDeText 11"/>
          <p:cNvSpPr txBox="1"/>
          <p:nvPr/>
        </p:nvSpPr>
        <p:spPr>
          <a:xfrm>
            <a:off x="6888089" y="261306"/>
            <a:ext cx="3528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Rols i competències 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7116186"/>
              </p:ext>
            </p:extLst>
          </p:nvPr>
        </p:nvGraphicFramePr>
        <p:xfrm>
          <a:off x="1743001" y="1466420"/>
          <a:ext cx="7737375" cy="4482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i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5</a:t>
            </a:fld>
            <a:endParaRPr lang="ca-ES"/>
          </a:p>
        </p:txBody>
      </p:sp>
      <p:sp>
        <p:nvSpPr>
          <p:cNvPr id="4" name="Rectangle 3"/>
          <p:cNvSpPr/>
          <p:nvPr/>
        </p:nvSpPr>
        <p:spPr>
          <a:xfrm>
            <a:off x="2783632" y="853461"/>
            <a:ext cx="577974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a-ES" dirty="0"/>
              <a:t>Unitat Convenis (UC)</a:t>
            </a:r>
          </a:p>
          <a:p>
            <a:pPr algn="ctr"/>
            <a:r>
              <a:rPr lang="ca-ES" dirty="0"/>
              <a:t>Responsable de la tramitació dels convenis</a:t>
            </a:r>
            <a:r>
              <a:rPr lang="es-ES" dirty="0"/>
              <a:t>	</a:t>
            </a:r>
          </a:p>
        </p:txBody>
      </p:sp>
      <p:sp>
        <p:nvSpPr>
          <p:cNvPr id="9" name="QuadreDeText 8"/>
          <p:cNvSpPr txBox="1"/>
          <p:nvPr/>
        </p:nvSpPr>
        <p:spPr>
          <a:xfrm>
            <a:off x="7788187" y="4467449"/>
            <a:ext cx="245121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dirty="0"/>
              <a:t>Una mateixa persona pot tenir diferents ROLS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343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2000">
        <p14:reveal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del mismo lado"/>
          <p:cNvSpPr/>
          <p:nvPr/>
        </p:nvSpPr>
        <p:spPr>
          <a:xfrm flipV="1">
            <a:off x="2476500" y="-4"/>
            <a:ext cx="7691466" cy="142856"/>
          </a:xfrm>
          <a:prstGeom prst="round2SameRect">
            <a:avLst/>
          </a:prstGeom>
          <a:solidFill>
            <a:srgbClr val="007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476500" y="774700"/>
            <a:ext cx="7762904" cy="11094"/>
          </a:xfrm>
          <a:prstGeom prst="line">
            <a:avLst/>
          </a:prstGeom>
          <a:ln w="12700">
            <a:solidFill>
              <a:srgbClr val="007D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88640"/>
            <a:ext cx="219126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3064-B366-4D84-A552-E70B1F5E55BC}" type="slidenum">
              <a:rPr lang="ca-ES" smtClean="0"/>
              <a:pPr/>
              <a:t>6</a:t>
            </a:fld>
            <a:endParaRPr lang="ca-ES"/>
          </a:p>
        </p:txBody>
      </p:sp>
      <p:sp>
        <p:nvSpPr>
          <p:cNvPr id="9" name="QuadreDeText 8"/>
          <p:cNvSpPr txBox="1"/>
          <p:nvPr/>
        </p:nvSpPr>
        <p:spPr>
          <a:xfrm>
            <a:off x="6879910" y="254026"/>
            <a:ext cx="3330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i="1" dirty="0"/>
              <a:t>El Cercador de gconvenis</a:t>
            </a:r>
            <a:endParaRPr lang="es-ES" sz="2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1930972" y="958380"/>
            <a:ext cx="2620589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banda esquerra trobareu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t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152" y="1265701"/>
            <a:ext cx="5394960" cy="16459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775521" y="2951355"/>
            <a:ext cx="996677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 ha una sèrie de filtres per cercar convenis.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exemple: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tg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152" y="3319003"/>
            <a:ext cx="5391150" cy="28003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23728" y="977052"/>
            <a:ext cx="1872208" cy="124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També permet cercar per dates, títol, entitats, etc.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07000"/>
              </a:lnSpc>
            </a:pPr>
            <a:r>
              <a:rPr lang="ca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61256" y="1528442"/>
            <a:ext cx="1640541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07000"/>
              </a:lnSpc>
            </a:pPr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07000"/>
              </a:lnSpc>
            </a:pPr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resultat de la cerca apareix per sota de les dades de cerca, hi ha la possibilitat de </a:t>
            </a:r>
            <a:r>
              <a:rPr lang="ca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extreure aquesta informació en un arxiu Excel amb la icona “Exportar</a:t>
            </a:r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39404" y="4719178"/>
            <a:ext cx="1842247" cy="166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07000"/>
              </a:lnSpc>
            </a:pPr>
            <a:r>
              <a:rPr lang="ca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aquest Excel hi ha una informació més completa i l’Excel permet ordenar-la de la manera més adient.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1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>
        <p14:reveal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645</Words>
  <Application>Microsoft Office PowerPoint</Application>
  <PresentationFormat>Pantalla panoràmica</PresentationFormat>
  <Paragraphs>86</Paragraphs>
  <Slides>6</Slides>
  <Notes>0</Notes>
  <HiddenSlides>0</HiddenSlides>
  <MMClips>1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Serveis Jurídics</dc:creator>
  <cp:lastModifiedBy>Gloria Tejedor</cp:lastModifiedBy>
  <cp:revision>27</cp:revision>
  <dcterms:created xsi:type="dcterms:W3CDTF">2023-07-31T10:39:14Z</dcterms:created>
  <dcterms:modified xsi:type="dcterms:W3CDTF">2024-02-23T11:52:18Z</dcterms:modified>
</cp:coreProperties>
</file>