
<file path=[Content_Types].xml><?xml version="1.0" encoding="utf-8"?>
<Types xmlns="http://schemas.openxmlformats.org/package/2006/content-types">
  <Default Extension="png" ContentType="image/png"/>
  <Default Extension="m4a" ContentType="audio/mp4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 cla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24B4D-C0E2-4994-88EE-739388CE62DB}" type="doc">
      <dgm:prSet loTypeId="urn:microsoft.com/office/officeart/2005/8/layout/hProcess9" loCatId="process" qsTypeId="urn:microsoft.com/office/officeart/2005/8/quickstyle/3d4" qsCatId="3D" csTypeId="urn:microsoft.com/office/officeart/2005/8/colors/accent1_2" csCatId="accent1" phldr="1"/>
      <dgm:spPr/>
    </dgm:pt>
    <dgm:pt modelId="{237BC23E-EFB8-43BB-BCC0-76706B9EDCE5}">
      <dgm:prSet phldrT="[Text]"/>
      <dgm:spPr/>
      <dgm:t>
        <a:bodyPr/>
        <a:lstStyle/>
        <a:p>
          <a:r>
            <a:rPr lang="ca-ES" dirty="0" smtClean="0"/>
            <a:t>Memòria Justificativa</a:t>
          </a:r>
          <a:endParaRPr lang="ca-ES" dirty="0"/>
        </a:p>
      </dgm:t>
    </dgm:pt>
    <dgm:pt modelId="{4B15AE76-F43C-4059-B9D4-59F544C3CB93}" type="parTrans" cxnId="{F29AE2BE-EDA2-4390-A9F0-244F3499436A}">
      <dgm:prSet/>
      <dgm:spPr/>
      <dgm:t>
        <a:bodyPr/>
        <a:lstStyle/>
        <a:p>
          <a:endParaRPr lang="ca-ES"/>
        </a:p>
      </dgm:t>
    </dgm:pt>
    <dgm:pt modelId="{3854FA87-6879-4556-8632-B8DA4D7782C3}" type="sibTrans" cxnId="{F29AE2BE-EDA2-4390-A9F0-244F3499436A}">
      <dgm:prSet/>
      <dgm:spPr/>
      <dgm:t>
        <a:bodyPr/>
        <a:lstStyle/>
        <a:p>
          <a:endParaRPr lang="ca-ES"/>
        </a:p>
      </dgm:t>
    </dgm:pt>
    <dgm:pt modelId="{947D18C5-9727-497B-8F0A-D0F906BCA8D5}">
      <dgm:prSet phldrT="[Text]"/>
      <dgm:spPr/>
      <dgm:t>
        <a:bodyPr/>
        <a:lstStyle/>
        <a:p>
          <a:r>
            <a:rPr lang="ca-ES" dirty="0" smtClean="0"/>
            <a:t>Validació del conveni</a:t>
          </a:r>
          <a:endParaRPr lang="ca-ES" dirty="0"/>
        </a:p>
      </dgm:t>
    </dgm:pt>
    <dgm:pt modelId="{429A12E9-8EDC-42FB-BF9C-0833778257A6}" type="parTrans" cxnId="{6FAB6620-AF9A-4495-83A8-06F414D2DA84}">
      <dgm:prSet/>
      <dgm:spPr/>
      <dgm:t>
        <a:bodyPr/>
        <a:lstStyle/>
        <a:p>
          <a:endParaRPr lang="ca-ES"/>
        </a:p>
      </dgm:t>
    </dgm:pt>
    <dgm:pt modelId="{E5A02CFF-AC3D-46A4-8472-3925720280A1}" type="sibTrans" cxnId="{6FAB6620-AF9A-4495-83A8-06F414D2DA84}">
      <dgm:prSet/>
      <dgm:spPr/>
      <dgm:t>
        <a:bodyPr/>
        <a:lstStyle/>
        <a:p>
          <a:endParaRPr lang="ca-ES"/>
        </a:p>
      </dgm:t>
    </dgm:pt>
    <dgm:pt modelId="{0AF0A55E-A591-4C37-8740-2D393D025633}">
      <dgm:prSet phldrT="[Text]"/>
      <dgm:spPr/>
      <dgm:t>
        <a:bodyPr/>
        <a:lstStyle/>
        <a:p>
          <a:r>
            <a:rPr lang="ca-ES" dirty="0" smtClean="0"/>
            <a:t>Signatura del conveni</a:t>
          </a:r>
          <a:endParaRPr lang="ca-ES" dirty="0"/>
        </a:p>
      </dgm:t>
    </dgm:pt>
    <dgm:pt modelId="{B5B6E5E0-BB47-4D92-A842-12F4B13CAC99}" type="parTrans" cxnId="{E4FAEC1B-E3D6-4115-9DCC-578A715E1C34}">
      <dgm:prSet/>
      <dgm:spPr/>
      <dgm:t>
        <a:bodyPr/>
        <a:lstStyle/>
        <a:p>
          <a:endParaRPr lang="ca-ES"/>
        </a:p>
      </dgm:t>
    </dgm:pt>
    <dgm:pt modelId="{6ECE7377-D3BD-4322-80C8-273DA726C6E1}" type="sibTrans" cxnId="{E4FAEC1B-E3D6-4115-9DCC-578A715E1C34}">
      <dgm:prSet/>
      <dgm:spPr/>
      <dgm:t>
        <a:bodyPr/>
        <a:lstStyle/>
        <a:p>
          <a:endParaRPr lang="ca-ES"/>
        </a:p>
      </dgm:t>
    </dgm:pt>
    <dgm:pt modelId="{17DF4469-037D-4BAA-BE9B-E1545774658A}">
      <dgm:prSet phldrT="[Text]"/>
      <dgm:spPr/>
      <dgm:t>
        <a:bodyPr/>
        <a:lstStyle/>
        <a:p>
          <a:r>
            <a:rPr lang="ca-ES" dirty="0" smtClean="0"/>
            <a:t>Fitxa del conveni</a:t>
          </a:r>
          <a:endParaRPr lang="ca-ES" dirty="0"/>
        </a:p>
      </dgm:t>
    </dgm:pt>
    <dgm:pt modelId="{1E593796-FEFB-440D-BFA1-CE119147D01B}" type="parTrans" cxnId="{40D3FDF7-39DB-4E5E-A509-4D5421B4269B}">
      <dgm:prSet/>
      <dgm:spPr/>
      <dgm:t>
        <a:bodyPr/>
        <a:lstStyle/>
        <a:p>
          <a:endParaRPr lang="ca-ES"/>
        </a:p>
      </dgm:t>
    </dgm:pt>
    <dgm:pt modelId="{60EDAE0A-9264-4AC4-8744-7A878758FD5A}" type="sibTrans" cxnId="{40D3FDF7-39DB-4E5E-A509-4D5421B4269B}">
      <dgm:prSet/>
      <dgm:spPr/>
      <dgm:t>
        <a:bodyPr/>
        <a:lstStyle/>
        <a:p>
          <a:endParaRPr lang="ca-ES"/>
        </a:p>
      </dgm:t>
    </dgm:pt>
    <dgm:pt modelId="{1948F948-22F6-4B28-B9B0-8994FAF824EE}" type="pres">
      <dgm:prSet presAssocID="{52324B4D-C0E2-4994-88EE-739388CE62DB}" presName="CompostProcess" presStyleCnt="0">
        <dgm:presLayoutVars>
          <dgm:dir/>
          <dgm:resizeHandles val="exact"/>
        </dgm:presLayoutVars>
      </dgm:prSet>
      <dgm:spPr/>
    </dgm:pt>
    <dgm:pt modelId="{0E630542-27B0-469B-9D60-F1A69899643A}" type="pres">
      <dgm:prSet presAssocID="{52324B4D-C0E2-4994-88EE-739388CE62DB}" presName="arrow" presStyleLbl="bgShp" presStyleIdx="0" presStyleCnt="1"/>
      <dgm:spPr/>
    </dgm:pt>
    <dgm:pt modelId="{1385BA63-E18B-4F59-84DB-FA1589A76105}" type="pres">
      <dgm:prSet presAssocID="{52324B4D-C0E2-4994-88EE-739388CE62DB}" presName="linearProcess" presStyleCnt="0"/>
      <dgm:spPr/>
    </dgm:pt>
    <dgm:pt modelId="{23CE67B9-8D09-4BD9-843A-ADF7B10EF69A}" type="pres">
      <dgm:prSet presAssocID="{17DF4469-037D-4BAA-BE9B-E1545774658A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1575A94-9E48-445A-A38E-3D5D6D56EF1D}" type="pres">
      <dgm:prSet presAssocID="{60EDAE0A-9264-4AC4-8744-7A878758FD5A}" presName="sibTrans" presStyleCnt="0"/>
      <dgm:spPr/>
    </dgm:pt>
    <dgm:pt modelId="{9C3E7B06-C464-46CB-AC0D-C8812E00BF05}" type="pres">
      <dgm:prSet presAssocID="{237BC23E-EFB8-43BB-BCC0-76706B9EDCE5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BD3C2DF1-F20C-418D-B7B8-7C1911CD1BA5}" type="pres">
      <dgm:prSet presAssocID="{3854FA87-6879-4556-8632-B8DA4D7782C3}" presName="sibTrans" presStyleCnt="0"/>
      <dgm:spPr/>
    </dgm:pt>
    <dgm:pt modelId="{5334BD06-B25F-400D-9AC8-2535FC6567A5}" type="pres">
      <dgm:prSet presAssocID="{947D18C5-9727-497B-8F0A-D0F906BCA8D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D0B0C33-0308-4B01-9043-C49E2359C539}" type="pres">
      <dgm:prSet presAssocID="{E5A02CFF-AC3D-46A4-8472-3925720280A1}" presName="sibTrans" presStyleCnt="0"/>
      <dgm:spPr/>
    </dgm:pt>
    <dgm:pt modelId="{D9636B1B-7574-4D1D-B7C2-D976D2A4EDAC}" type="pres">
      <dgm:prSet presAssocID="{0AF0A55E-A591-4C37-8740-2D393D02563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23277918-C857-4868-B54E-E601C80CF9D7}" type="presOf" srcId="{52324B4D-C0E2-4994-88EE-739388CE62DB}" destId="{1948F948-22F6-4B28-B9B0-8994FAF824EE}" srcOrd="0" destOrd="0" presId="urn:microsoft.com/office/officeart/2005/8/layout/hProcess9"/>
    <dgm:cxn modelId="{F29AE2BE-EDA2-4390-A9F0-244F3499436A}" srcId="{52324B4D-C0E2-4994-88EE-739388CE62DB}" destId="{237BC23E-EFB8-43BB-BCC0-76706B9EDCE5}" srcOrd="1" destOrd="0" parTransId="{4B15AE76-F43C-4059-B9D4-59F544C3CB93}" sibTransId="{3854FA87-6879-4556-8632-B8DA4D7782C3}"/>
    <dgm:cxn modelId="{7D7DA415-AFBF-4B51-9878-B5435727E12D}" type="presOf" srcId="{237BC23E-EFB8-43BB-BCC0-76706B9EDCE5}" destId="{9C3E7B06-C464-46CB-AC0D-C8812E00BF05}" srcOrd="0" destOrd="0" presId="urn:microsoft.com/office/officeart/2005/8/layout/hProcess9"/>
    <dgm:cxn modelId="{6FAB6620-AF9A-4495-83A8-06F414D2DA84}" srcId="{52324B4D-C0E2-4994-88EE-739388CE62DB}" destId="{947D18C5-9727-497B-8F0A-D0F906BCA8D5}" srcOrd="2" destOrd="0" parTransId="{429A12E9-8EDC-42FB-BF9C-0833778257A6}" sibTransId="{E5A02CFF-AC3D-46A4-8472-3925720280A1}"/>
    <dgm:cxn modelId="{DF058D25-4DC8-41B3-83DD-B392D93F143B}" type="presOf" srcId="{947D18C5-9727-497B-8F0A-D0F906BCA8D5}" destId="{5334BD06-B25F-400D-9AC8-2535FC6567A5}" srcOrd="0" destOrd="0" presId="urn:microsoft.com/office/officeart/2005/8/layout/hProcess9"/>
    <dgm:cxn modelId="{BB9B7286-2DE4-4B5E-B9F1-D158911D762C}" type="presOf" srcId="{0AF0A55E-A591-4C37-8740-2D393D025633}" destId="{D9636B1B-7574-4D1D-B7C2-D976D2A4EDAC}" srcOrd="0" destOrd="0" presId="urn:microsoft.com/office/officeart/2005/8/layout/hProcess9"/>
    <dgm:cxn modelId="{E4FAEC1B-E3D6-4115-9DCC-578A715E1C34}" srcId="{52324B4D-C0E2-4994-88EE-739388CE62DB}" destId="{0AF0A55E-A591-4C37-8740-2D393D025633}" srcOrd="3" destOrd="0" parTransId="{B5B6E5E0-BB47-4D92-A842-12F4B13CAC99}" sibTransId="{6ECE7377-D3BD-4322-80C8-273DA726C6E1}"/>
    <dgm:cxn modelId="{71B99161-3BC3-4DE5-AC04-3C6D62799B4F}" type="presOf" srcId="{17DF4469-037D-4BAA-BE9B-E1545774658A}" destId="{23CE67B9-8D09-4BD9-843A-ADF7B10EF69A}" srcOrd="0" destOrd="0" presId="urn:microsoft.com/office/officeart/2005/8/layout/hProcess9"/>
    <dgm:cxn modelId="{40D3FDF7-39DB-4E5E-A509-4D5421B4269B}" srcId="{52324B4D-C0E2-4994-88EE-739388CE62DB}" destId="{17DF4469-037D-4BAA-BE9B-E1545774658A}" srcOrd="0" destOrd="0" parTransId="{1E593796-FEFB-440D-BFA1-CE119147D01B}" sibTransId="{60EDAE0A-9264-4AC4-8744-7A878758FD5A}"/>
    <dgm:cxn modelId="{B396DDF9-013A-47AA-8F77-6C5131AB0085}" type="presParOf" srcId="{1948F948-22F6-4B28-B9B0-8994FAF824EE}" destId="{0E630542-27B0-469B-9D60-F1A69899643A}" srcOrd="0" destOrd="0" presId="urn:microsoft.com/office/officeart/2005/8/layout/hProcess9"/>
    <dgm:cxn modelId="{0FF0661F-3A77-4AA9-BC3E-ECFEDFD7BB4B}" type="presParOf" srcId="{1948F948-22F6-4B28-B9B0-8994FAF824EE}" destId="{1385BA63-E18B-4F59-84DB-FA1589A76105}" srcOrd="1" destOrd="0" presId="urn:microsoft.com/office/officeart/2005/8/layout/hProcess9"/>
    <dgm:cxn modelId="{F325672B-DCB2-4CE3-83FB-520068C0B15D}" type="presParOf" srcId="{1385BA63-E18B-4F59-84DB-FA1589A76105}" destId="{23CE67B9-8D09-4BD9-843A-ADF7B10EF69A}" srcOrd="0" destOrd="0" presId="urn:microsoft.com/office/officeart/2005/8/layout/hProcess9"/>
    <dgm:cxn modelId="{F40F7199-52B3-4DE9-9F43-BC9C046AAF07}" type="presParOf" srcId="{1385BA63-E18B-4F59-84DB-FA1589A76105}" destId="{F1575A94-9E48-445A-A38E-3D5D6D56EF1D}" srcOrd="1" destOrd="0" presId="urn:microsoft.com/office/officeart/2005/8/layout/hProcess9"/>
    <dgm:cxn modelId="{C8D91C9B-00DE-4BF6-83EA-92812451EBF0}" type="presParOf" srcId="{1385BA63-E18B-4F59-84DB-FA1589A76105}" destId="{9C3E7B06-C464-46CB-AC0D-C8812E00BF05}" srcOrd="2" destOrd="0" presId="urn:microsoft.com/office/officeart/2005/8/layout/hProcess9"/>
    <dgm:cxn modelId="{D423C494-B5C2-49C4-8FF2-925EB205C1D3}" type="presParOf" srcId="{1385BA63-E18B-4F59-84DB-FA1589A76105}" destId="{BD3C2DF1-F20C-418D-B7B8-7C1911CD1BA5}" srcOrd="3" destOrd="0" presId="urn:microsoft.com/office/officeart/2005/8/layout/hProcess9"/>
    <dgm:cxn modelId="{496FEE74-51D6-400F-A3AB-A60B5CB5EF96}" type="presParOf" srcId="{1385BA63-E18B-4F59-84DB-FA1589A76105}" destId="{5334BD06-B25F-400D-9AC8-2535FC6567A5}" srcOrd="4" destOrd="0" presId="urn:microsoft.com/office/officeart/2005/8/layout/hProcess9"/>
    <dgm:cxn modelId="{B3E7E92F-167C-4924-A6B8-8DFCA51B5D5F}" type="presParOf" srcId="{1385BA63-E18B-4F59-84DB-FA1589A76105}" destId="{CD0B0C33-0308-4B01-9043-C49E2359C539}" srcOrd="5" destOrd="0" presId="urn:microsoft.com/office/officeart/2005/8/layout/hProcess9"/>
    <dgm:cxn modelId="{C8CA9502-BEFD-45AD-9148-9F56390D2E70}" type="presParOf" srcId="{1385BA63-E18B-4F59-84DB-FA1589A76105}" destId="{D9636B1B-7574-4D1D-B7C2-D976D2A4EDA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30542-27B0-469B-9D60-F1A69899643A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CE67B9-8D09-4BD9-843A-ADF7B10EF69A}">
      <dsp:nvSpPr>
        <dsp:cNvPr id="0" name=""/>
        <dsp:cNvSpPr/>
      </dsp:nvSpPr>
      <dsp:spPr>
        <a:xfrm>
          <a:off x="3050" y="1219199"/>
          <a:ext cx="146744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900" kern="1200" dirty="0" smtClean="0"/>
            <a:t>Fitxa del conveni</a:t>
          </a:r>
          <a:endParaRPr lang="ca-ES" sz="1900" kern="1200" dirty="0"/>
        </a:p>
      </dsp:txBody>
      <dsp:txXfrm>
        <a:off x="74685" y="1290834"/>
        <a:ext cx="1324175" cy="1482330"/>
      </dsp:txXfrm>
    </dsp:sp>
    <dsp:sp modelId="{9C3E7B06-C464-46CB-AC0D-C8812E00BF05}">
      <dsp:nvSpPr>
        <dsp:cNvPr id="0" name=""/>
        <dsp:cNvSpPr/>
      </dsp:nvSpPr>
      <dsp:spPr>
        <a:xfrm>
          <a:off x="1543868" y="1219199"/>
          <a:ext cx="146744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900" kern="1200" dirty="0" smtClean="0"/>
            <a:t>Memòria Justificativa</a:t>
          </a:r>
          <a:endParaRPr lang="ca-ES" sz="1900" kern="1200" dirty="0"/>
        </a:p>
      </dsp:txBody>
      <dsp:txXfrm>
        <a:off x="1615503" y="1290834"/>
        <a:ext cx="1324175" cy="1482330"/>
      </dsp:txXfrm>
    </dsp:sp>
    <dsp:sp modelId="{5334BD06-B25F-400D-9AC8-2535FC6567A5}">
      <dsp:nvSpPr>
        <dsp:cNvPr id="0" name=""/>
        <dsp:cNvSpPr/>
      </dsp:nvSpPr>
      <dsp:spPr>
        <a:xfrm>
          <a:off x="3084686" y="1219199"/>
          <a:ext cx="146744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900" kern="1200" dirty="0" smtClean="0"/>
            <a:t>Validació del conveni</a:t>
          </a:r>
          <a:endParaRPr lang="ca-ES" sz="1900" kern="1200" dirty="0"/>
        </a:p>
      </dsp:txBody>
      <dsp:txXfrm>
        <a:off x="3156321" y="1290834"/>
        <a:ext cx="1324175" cy="1482330"/>
      </dsp:txXfrm>
    </dsp:sp>
    <dsp:sp modelId="{D9636B1B-7574-4D1D-B7C2-D976D2A4EDAC}">
      <dsp:nvSpPr>
        <dsp:cNvPr id="0" name=""/>
        <dsp:cNvSpPr/>
      </dsp:nvSpPr>
      <dsp:spPr>
        <a:xfrm>
          <a:off x="4625503" y="1219199"/>
          <a:ext cx="146744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900" kern="1200" dirty="0" smtClean="0"/>
            <a:t>Signatura del conveni</a:t>
          </a:r>
          <a:endParaRPr lang="ca-ES" sz="1900" kern="1200" dirty="0"/>
        </a:p>
      </dsp:txBody>
      <dsp:txXfrm>
        <a:off x="4697138" y="1290834"/>
        <a:ext cx="1324175" cy="1482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0C9-69A4-44D2-AE17-B8B62C6DEB43}" type="datetimeFigureOut">
              <a:rPr lang="es-ES" smtClean="0"/>
              <a:t>26/09/2023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501D-C0C5-4DDD-B1A2-8AF3F324B6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25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0C9-69A4-44D2-AE17-B8B62C6DEB43}" type="datetimeFigureOut">
              <a:rPr lang="es-ES" smtClean="0"/>
              <a:t>26/09/2023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501D-C0C5-4DDD-B1A2-8AF3F324B6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70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0C9-69A4-44D2-AE17-B8B62C6DEB43}" type="datetimeFigureOut">
              <a:rPr lang="es-ES" smtClean="0"/>
              <a:t>26/09/2023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501D-C0C5-4DDD-B1A2-8AF3F324B6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877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9BA2-FEDB-420F-A174-0295B3764EF3}" type="datetime1">
              <a:rPr lang="ca-ES" smtClean="0"/>
              <a:t>26/9/2023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3369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4198-1D26-40D1-9100-66222B03EFE7}" type="datetime1">
              <a:rPr lang="ca-ES" smtClean="0"/>
              <a:t>26/9/2023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1129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E84D-519B-4D53-8BF0-637B828286E7}" type="datetime1">
              <a:rPr lang="ca-ES" smtClean="0"/>
              <a:t>26/9/2023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4590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CFD6-7DAD-4F3C-AA31-F4DFCB024C98}" type="datetime1">
              <a:rPr lang="ca-ES" smtClean="0"/>
              <a:t>26/9/2023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7150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4FCB-4125-43A5-B683-9A7D79C86B31}" type="datetime1">
              <a:rPr lang="ca-ES" smtClean="0"/>
              <a:t>26/9/2023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8677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5852-D3BD-47D7-9638-947D365AF6C3}" type="datetime1">
              <a:rPr lang="ca-ES" smtClean="0"/>
              <a:t>26/9/2023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2891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8A08-5CF4-4A90-A4D3-006A5B5608E6}" type="datetime1">
              <a:rPr lang="ca-ES" smtClean="0"/>
              <a:t>26/9/2023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4655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CD01-E408-4279-8C61-6D4A04CEFA06}" type="datetime1">
              <a:rPr lang="ca-ES" smtClean="0"/>
              <a:t>26/9/2023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4662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0C9-69A4-44D2-AE17-B8B62C6DEB43}" type="datetimeFigureOut">
              <a:rPr lang="es-ES" smtClean="0"/>
              <a:t>26/09/2023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501D-C0C5-4DDD-B1A2-8AF3F324B6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8369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2462-D7D3-4466-A505-1EA138EFAD93}" type="datetime1">
              <a:rPr lang="ca-ES" smtClean="0"/>
              <a:t>26/9/2023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8986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42F4-6B8B-4D92-9541-40CAA390458E}" type="datetime1">
              <a:rPr lang="ca-ES" smtClean="0"/>
              <a:t>26/9/2023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964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6ED4-F4F1-406E-89AF-E7C5FB61B067}" type="datetime1">
              <a:rPr lang="ca-ES" smtClean="0"/>
              <a:t>26/9/2023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1186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0C9-69A4-44D2-AE17-B8B62C6DEB43}" type="datetimeFigureOut">
              <a:rPr lang="es-ES" smtClean="0"/>
              <a:t>26/09/2023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501D-C0C5-4DDD-B1A2-8AF3F324B6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065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0C9-69A4-44D2-AE17-B8B62C6DEB43}" type="datetimeFigureOut">
              <a:rPr lang="es-ES" smtClean="0"/>
              <a:t>26/09/2023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501D-C0C5-4DDD-B1A2-8AF3F324B6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2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0C9-69A4-44D2-AE17-B8B62C6DEB43}" type="datetimeFigureOut">
              <a:rPr lang="es-ES" smtClean="0"/>
              <a:t>26/09/2023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501D-C0C5-4DDD-B1A2-8AF3F324B6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74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0C9-69A4-44D2-AE17-B8B62C6DEB43}" type="datetimeFigureOut">
              <a:rPr lang="es-ES" smtClean="0"/>
              <a:t>26/09/2023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501D-C0C5-4DDD-B1A2-8AF3F324B6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60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0C9-69A4-44D2-AE17-B8B62C6DEB43}" type="datetimeFigureOut">
              <a:rPr lang="es-ES" smtClean="0"/>
              <a:t>26/09/2023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501D-C0C5-4DDD-B1A2-8AF3F324B6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06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0C9-69A4-44D2-AE17-B8B62C6DEB43}" type="datetimeFigureOut">
              <a:rPr lang="es-ES" smtClean="0"/>
              <a:t>26/09/2023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501D-C0C5-4DDD-B1A2-8AF3F324B6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82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0C9-69A4-44D2-AE17-B8B62C6DEB43}" type="datetimeFigureOut">
              <a:rPr lang="es-ES" smtClean="0"/>
              <a:t>26/09/2023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501D-C0C5-4DDD-B1A2-8AF3F324B6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685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290C9-69A4-44D2-AE17-B8B62C6DEB43}" type="datetimeFigureOut">
              <a:rPr lang="es-ES" smtClean="0"/>
              <a:t>26/09/2023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5501D-C0C5-4DDD-B1A2-8AF3F324B64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81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016E2-919E-49BE-9591-03312AEB1344}" type="datetime1">
              <a:rPr lang="ca-ES" smtClean="0"/>
              <a:t>26/9/2023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3064-B366-4D84-A552-E70B1F5E55BC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9645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hyperlink" Target="http://www.upc.edu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dondear rectángulo de esquina del mismo lado"/>
          <p:cNvSpPr/>
          <p:nvPr/>
        </p:nvSpPr>
        <p:spPr>
          <a:xfrm flipV="1">
            <a:off x="2476500" y="-4"/>
            <a:ext cx="7691466" cy="142856"/>
          </a:xfrm>
          <a:prstGeom prst="round2SameRect">
            <a:avLst/>
          </a:prstGeom>
          <a:solidFill>
            <a:srgbClr val="007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2476500" y="774700"/>
            <a:ext cx="7762904" cy="11094"/>
          </a:xfrm>
          <a:prstGeom prst="line">
            <a:avLst/>
          </a:prstGeom>
          <a:ln w="12700">
            <a:solidFill>
              <a:srgbClr val="007D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75521" y="188640"/>
            <a:ext cx="219126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2981659" y="1257300"/>
            <a:ext cx="66960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endParaRPr lang="es-ES" dirty="0"/>
          </a:p>
        </p:txBody>
      </p:sp>
      <p:sp>
        <p:nvSpPr>
          <p:cNvPr id="8" name="Contenidor de contingut 3"/>
          <p:cNvSpPr txBox="1">
            <a:spLocks/>
          </p:cNvSpPr>
          <p:nvPr/>
        </p:nvSpPr>
        <p:spPr>
          <a:xfrm>
            <a:off x="2423593" y="1196753"/>
            <a:ext cx="7514159" cy="4751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endParaRPr lang="ca-ES" sz="2000" dirty="0">
              <a:solidFill>
                <a:schemeClr val="tx2"/>
              </a:solidFill>
            </a:endParaRPr>
          </a:p>
        </p:txBody>
      </p:sp>
      <p:sp>
        <p:nvSpPr>
          <p:cNvPr id="9" name="QuadreDeText 8"/>
          <p:cNvSpPr txBox="1"/>
          <p:nvPr/>
        </p:nvSpPr>
        <p:spPr>
          <a:xfrm>
            <a:off x="3228344" y="2838301"/>
            <a:ext cx="5904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 </a:t>
            </a:r>
            <a:r>
              <a:rPr lang="es-ES" sz="4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gconvenis</a:t>
            </a:r>
            <a:r>
              <a:rPr lang="es-E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GESTOR </a:t>
            </a:r>
            <a:r>
              <a:rPr lang="es-E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CONVENIS </a:t>
            </a:r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UPC</a:t>
            </a:r>
          </a:p>
          <a:p>
            <a:pPr algn="ctr"/>
            <a:r>
              <a:rPr lang="ca-E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conveni</a:t>
            </a:r>
            <a:endParaRPr lang="es-ES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1</a:t>
            </a:fld>
            <a:endParaRPr lang="ca-ES"/>
          </a:p>
        </p:txBody>
      </p:sp>
      <p:sp>
        <p:nvSpPr>
          <p:cNvPr id="3" name="AutoShape 2" descr="Gestio de Convenis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608138" y="-1063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6182" y="2961471"/>
            <a:ext cx="476250" cy="447675"/>
          </a:xfrm>
          <a:prstGeom prst="rect">
            <a:avLst/>
          </a:prstGeom>
        </p:spPr>
      </p:pic>
      <p:sp>
        <p:nvSpPr>
          <p:cNvPr id="12" name="QuadreDeText 11"/>
          <p:cNvSpPr txBox="1"/>
          <p:nvPr/>
        </p:nvSpPr>
        <p:spPr>
          <a:xfrm>
            <a:off x="8616280" y="270052"/>
            <a:ext cx="2463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i="1" dirty="0"/>
              <a:t>gconvenis</a:t>
            </a:r>
          </a:p>
        </p:txBody>
      </p:sp>
      <p:pic>
        <p:nvPicPr>
          <p:cNvPr id="6" name="Àudio 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842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00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">
        <p14:reveal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dondear rectángulo de esquina del mismo lado"/>
          <p:cNvSpPr/>
          <p:nvPr/>
        </p:nvSpPr>
        <p:spPr>
          <a:xfrm flipV="1">
            <a:off x="2476500" y="-4"/>
            <a:ext cx="7691466" cy="142856"/>
          </a:xfrm>
          <a:prstGeom prst="round2SameRect">
            <a:avLst/>
          </a:prstGeom>
          <a:solidFill>
            <a:srgbClr val="007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2476500" y="774700"/>
            <a:ext cx="7762904" cy="11094"/>
          </a:xfrm>
          <a:prstGeom prst="line">
            <a:avLst/>
          </a:prstGeom>
          <a:ln w="12700">
            <a:solidFill>
              <a:srgbClr val="007D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1" y="188640"/>
            <a:ext cx="219126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2</a:t>
            </a:fld>
            <a:endParaRPr lang="ca-ES" dirty="0"/>
          </a:p>
        </p:txBody>
      </p:sp>
      <p:sp>
        <p:nvSpPr>
          <p:cNvPr id="9" name="QuadreDeText 8"/>
          <p:cNvSpPr txBox="1"/>
          <p:nvPr/>
        </p:nvSpPr>
        <p:spPr>
          <a:xfrm>
            <a:off x="7204736" y="261305"/>
            <a:ext cx="3191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i="1" dirty="0"/>
              <a:t>Carpetes </a:t>
            </a:r>
            <a:r>
              <a:rPr lang="ca-ES" sz="2400" b="1" i="1" dirty="0" smtClean="0"/>
              <a:t>d’un </a:t>
            </a:r>
            <a:r>
              <a:rPr lang="ca-ES" sz="2400" b="1" i="1" dirty="0"/>
              <a:t>conveni</a:t>
            </a:r>
            <a:endParaRPr lang="es-ES" sz="2400" b="1" i="1" dirty="0"/>
          </a:p>
        </p:txBody>
      </p:sp>
      <p:graphicFrame>
        <p:nvGraphicFramePr>
          <p:cNvPr id="24" name="Diagrama 23"/>
          <p:cNvGraphicFramePr/>
          <p:nvPr>
            <p:extLst/>
          </p:nvPr>
        </p:nvGraphicFramePr>
        <p:xfrm>
          <a:off x="3048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65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2000">
        <p14:reveal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dondear rectángulo de esquina del mismo lado"/>
          <p:cNvSpPr/>
          <p:nvPr/>
        </p:nvSpPr>
        <p:spPr>
          <a:xfrm flipV="1">
            <a:off x="2476500" y="-4"/>
            <a:ext cx="7691466" cy="142856"/>
          </a:xfrm>
          <a:prstGeom prst="round2SameRect">
            <a:avLst/>
          </a:prstGeom>
          <a:solidFill>
            <a:srgbClr val="007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2476500" y="774700"/>
            <a:ext cx="7762904" cy="11094"/>
          </a:xfrm>
          <a:prstGeom prst="line">
            <a:avLst/>
          </a:prstGeom>
          <a:ln w="12700">
            <a:solidFill>
              <a:srgbClr val="007D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1" y="188640"/>
            <a:ext cx="219126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ca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QuadreDeText 8"/>
          <p:cNvSpPr txBox="1"/>
          <p:nvPr/>
        </p:nvSpPr>
        <p:spPr>
          <a:xfrm>
            <a:off x="7824192" y="255371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i="1" dirty="0">
                <a:solidFill>
                  <a:prstClr val="black"/>
                </a:solidFill>
                <a:latin typeface="Calibri"/>
              </a:rPr>
              <a:t>Fitxa del conveni</a:t>
            </a:r>
            <a:endParaRPr lang="es-ES" sz="2400" b="1" i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89175" y="782682"/>
            <a:ext cx="7776864" cy="1729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07000"/>
              </a:lnSpc>
              <a:spcBef>
                <a:spcPts val="720"/>
              </a:spcBef>
            </a:pPr>
            <a:r>
              <a:rPr lang="ca-ES" sz="2000" b="1" dirty="0">
                <a:solidFill>
                  <a:srgbClr val="5B9BD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DADES DEL CONVENI</a:t>
            </a:r>
            <a:endParaRPr lang="es-E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07000"/>
              </a:lnSpc>
              <a:spcBef>
                <a:spcPts val="720"/>
              </a:spcBef>
            </a:pPr>
            <a:r>
              <a:rPr lang="ca-ES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fitxa del conveni, com el seu nom indica, és </a:t>
            </a:r>
            <a:r>
              <a:rPr lang="ca-ES" sz="2800" u="sng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 recull de les dades més importants del conveni</a:t>
            </a:r>
            <a:r>
              <a:rPr lang="ca-ES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ca-ES" spc="-5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a-ES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ens aporta informació sobre el conveni, en un cop d’ull.</a:t>
            </a:r>
            <a:endParaRPr lang="es-E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052201" y="2491991"/>
            <a:ext cx="518340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2000" b="1" dirty="0">
                <a:solidFill>
                  <a:srgbClr val="5B9BD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ACCIONS PER A LA TRAMITACIÓ</a:t>
            </a:r>
            <a:endParaRPr lang="es-ES" altLang="es-ES" sz="2000" dirty="0">
              <a:solidFill>
                <a:prstClr val="black"/>
              </a:solidFill>
              <a:latin typeface="Calibri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 de la fitxa del conveni, a través de les icones que apareixen en aquesta carpeta, es realitzen les intervencions/accions entre el/la tramitador/a i la Unitat de Convenis (UC) i queden registrades a </a:t>
            </a:r>
            <a:r>
              <a:rPr lang="ca-ES" altLang="es-ES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“Comentaris”.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Aquestes accions consisteixen en </a:t>
            </a:r>
            <a:r>
              <a:rPr lang="ca-ES" altLang="es-ES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descarregar</a:t>
            </a:r>
            <a:r>
              <a:rPr lang="ca-ES" altLang="es-ES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el fitxer, a través de la icona</a:t>
            </a:r>
            <a:endParaRPr lang="ca-ES" altLang="es-ES" sz="20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19" name="Imatge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251" y="4683107"/>
            <a:ext cx="376238" cy="34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/>
        </p:nvSpPr>
        <p:spPr>
          <a:xfrm>
            <a:off x="2035628" y="5105532"/>
            <a:ext cx="5473170" cy="147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06000"/>
              </a:lnSpc>
              <a:spcBef>
                <a:spcPts val="605"/>
              </a:spcBef>
            </a:pPr>
            <a:r>
              <a:rPr lang="ca-ES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</a:t>
            </a:r>
            <a:r>
              <a:rPr lang="ca-ES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carregar </a:t>
            </a:r>
            <a:r>
              <a:rPr lang="ca-ES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els fitxers dels convenis, a través de la icona </a:t>
            </a:r>
            <a:r>
              <a:rPr lang="ca-ES" sz="24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TRIA UN FITXER</a:t>
            </a:r>
            <a:r>
              <a:rPr lang="ca-ES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 </a:t>
            </a:r>
            <a:r>
              <a:rPr lang="ca-ES" sz="24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CARREGA </a:t>
            </a:r>
            <a:endParaRPr lang="es-E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06000"/>
              </a:lnSpc>
              <a:spcBef>
                <a:spcPts val="605"/>
              </a:spcBef>
            </a:pPr>
            <a:r>
              <a:rPr lang="ca-ES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Una vegada </a:t>
            </a:r>
            <a:r>
              <a:rPr lang="ca-ES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el/la tramitador/a ha revisat la proposta enviada des de la UC.</a:t>
            </a:r>
            <a:endParaRPr lang="es-E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099037" y="2417908"/>
            <a:ext cx="2042599" cy="4137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06000"/>
              </a:lnSpc>
              <a:spcBef>
                <a:spcPts val="910"/>
              </a:spcBef>
            </a:pPr>
            <a:r>
              <a:rPr lang="ca-ES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ca-ES" sz="2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TENCIÓ:</a:t>
            </a:r>
            <a:r>
              <a:rPr lang="ca-ES" sz="14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a-ES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 no s’envia a la UC</a:t>
            </a:r>
            <a:r>
              <a:rPr lang="ca-ES" sz="2000" spc="-5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a-ES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</a:t>
            </a:r>
            <a:r>
              <a:rPr lang="ca-ES" sz="2000" spc="-1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a-ES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conveni</a:t>
            </a:r>
            <a:r>
              <a:rPr lang="ca-ES" sz="2000" spc="-5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a-ES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</a:t>
            </a:r>
            <a:r>
              <a:rPr lang="ca-ES" sz="2000" spc="-1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a-ES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mantindrà</a:t>
            </a:r>
            <a:r>
              <a:rPr lang="ca-ES" sz="2000" spc="-5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a-ES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ca-ES" sz="2000" spc="-5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a-ES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vostra carpeta de “Les Meves Activitats” i la Unitat de Convenis NO el veurà com a pendent </a:t>
            </a:r>
            <a:r>
              <a:rPr lang="ca-ES" sz="2000" spc="-1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d’intervenció</a:t>
            </a:r>
            <a:r>
              <a:rPr lang="ca-ES" sz="1400" spc="-1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ES" sz="1400" dirty="0">
              <a:solidFill>
                <a:srgbClr val="1F497D">
                  <a:lumMod val="60000"/>
                  <a:lumOff val="4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46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dondear rectángulo de esquina del mismo lado"/>
          <p:cNvSpPr/>
          <p:nvPr/>
        </p:nvSpPr>
        <p:spPr>
          <a:xfrm flipV="1">
            <a:off x="2476500" y="-4"/>
            <a:ext cx="7691466" cy="142856"/>
          </a:xfrm>
          <a:prstGeom prst="round2SameRect">
            <a:avLst/>
          </a:prstGeom>
          <a:solidFill>
            <a:srgbClr val="007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2476500" y="774700"/>
            <a:ext cx="7762904" cy="11094"/>
          </a:xfrm>
          <a:prstGeom prst="line">
            <a:avLst/>
          </a:prstGeom>
          <a:ln w="12700">
            <a:solidFill>
              <a:srgbClr val="007D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1" y="188640"/>
            <a:ext cx="219126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ca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QuadreDeText 8"/>
          <p:cNvSpPr txBox="1"/>
          <p:nvPr/>
        </p:nvSpPr>
        <p:spPr>
          <a:xfrm>
            <a:off x="7032104" y="255371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i="1" dirty="0">
                <a:solidFill>
                  <a:prstClr val="black"/>
                </a:solidFill>
                <a:latin typeface="Calibri"/>
              </a:rPr>
              <a:t>Memòria Justificativa</a:t>
            </a:r>
            <a:endParaRPr lang="es-ES" sz="2400" b="1" i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9536" y="1303089"/>
            <a:ext cx="2952328" cy="335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07000"/>
              </a:lnSpc>
            </a:pPr>
            <a:r>
              <a:rPr lang="ca-ES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vegada </a:t>
            </a:r>
            <a:r>
              <a:rPr lang="ca-E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conveni té l’OK de totes les parts i de Serveis Jurídics, la UC genera el document de la Memòria justificativa, per tal que</a:t>
            </a:r>
            <a:r>
              <a:rPr lang="ca-ES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promotor del conveni i el seu responsable immediat (si </a:t>
            </a:r>
            <a:r>
              <a:rPr lang="ca-ES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s’escau</a:t>
            </a:r>
            <a:r>
              <a:rPr lang="ca-ES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facin el vistiplau </a:t>
            </a:r>
            <a:r>
              <a:rPr lang="ca-E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través del portafirmes UPC</a:t>
            </a:r>
            <a:endParaRPr lang="es-E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75920" y="1385074"/>
            <a:ext cx="4572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lnSpc>
                <a:spcPct val="107000"/>
              </a:lnSpc>
            </a:pPr>
            <a:r>
              <a:rPr lang="ca-E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través de la columna anomenada Accions, el/la tramitador/a pot comprovar quin és l’estat de signatura de la memòria</a:t>
            </a:r>
            <a:endParaRPr lang="es-E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atg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330" y="2494743"/>
            <a:ext cx="5391150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4924144"/>
            <a:ext cx="407145" cy="329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463" y="5345729"/>
            <a:ext cx="419597" cy="353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tge 2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545" y="5782455"/>
            <a:ext cx="390774" cy="302232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3059920" y="4917997"/>
            <a:ext cx="393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Descarregar la memòria sense signatura</a:t>
            </a:r>
            <a:endParaRPr lang="es-E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24500" y="5287329"/>
            <a:ext cx="4563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Comprovar qui ha fet el vistiplau i quan l’ha fet</a:t>
            </a:r>
            <a:endParaRPr lang="es-E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93071" y="5615583"/>
            <a:ext cx="72463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Descarregar la memòria amb signatures. </a:t>
            </a:r>
          </a:p>
          <a:p>
            <a:r>
              <a:rPr lang="ca-E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Aquesta icona apareix quan la memòria ja ha estat signada per tots.</a:t>
            </a:r>
            <a:endParaRPr lang="es-E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378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Click="0" advTm="1000">
        <p14:reveal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4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7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dondear rectángulo de esquina del mismo lado"/>
          <p:cNvSpPr/>
          <p:nvPr/>
        </p:nvSpPr>
        <p:spPr>
          <a:xfrm flipV="1">
            <a:off x="2476500" y="-4"/>
            <a:ext cx="7691466" cy="142856"/>
          </a:xfrm>
          <a:prstGeom prst="round2SameRect">
            <a:avLst/>
          </a:prstGeom>
          <a:solidFill>
            <a:srgbClr val="007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2476500" y="774700"/>
            <a:ext cx="7762904" cy="11094"/>
          </a:xfrm>
          <a:prstGeom prst="line">
            <a:avLst/>
          </a:prstGeom>
          <a:ln w="12700">
            <a:solidFill>
              <a:srgbClr val="007D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1" y="188640"/>
            <a:ext cx="219126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ca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QuadreDeText 8"/>
          <p:cNvSpPr txBox="1"/>
          <p:nvPr/>
        </p:nvSpPr>
        <p:spPr>
          <a:xfrm>
            <a:off x="7176120" y="255371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i="1" dirty="0">
                <a:solidFill>
                  <a:prstClr val="black"/>
                </a:solidFill>
                <a:latin typeface="Calibri"/>
              </a:rPr>
              <a:t>Validació del conveni</a:t>
            </a:r>
            <a:endParaRPr lang="es-ES" sz="2400" b="1" i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63551" y="889254"/>
            <a:ext cx="2459021" cy="499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07000"/>
              </a:lnSpc>
            </a:pPr>
            <a:r>
              <a:rPr lang="ca-E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</a:t>
            </a:r>
            <a:r>
              <a:rPr lang="ca-E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vegada la </a:t>
            </a:r>
            <a:r>
              <a:rPr lang="ca-E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Memòria Justificativa ha </a:t>
            </a:r>
            <a:r>
              <a:rPr lang="ca-E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estat </a:t>
            </a:r>
            <a:r>
              <a:rPr lang="ca-E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signada, </a:t>
            </a:r>
            <a:r>
              <a:rPr lang="ca-E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UC genera el document de la Validació del conveni.</a:t>
            </a:r>
            <a:endParaRPr lang="es-E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07000"/>
              </a:lnSpc>
            </a:pPr>
            <a:r>
              <a:rPr lang="ca-E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persones que han de fer el seu vistiplau, </a:t>
            </a:r>
            <a:r>
              <a:rPr lang="ca-ES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través del portafirmes UPC</a:t>
            </a:r>
            <a:r>
              <a:rPr lang="ca-E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són:</a:t>
            </a:r>
            <a:endParaRPr lang="es-E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07000"/>
              </a:lnSpc>
            </a:pPr>
            <a:r>
              <a:rPr lang="ca-E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07000"/>
              </a:lnSpc>
            </a:pPr>
            <a:r>
              <a:rPr lang="ca-E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07000"/>
              </a:lnSpc>
            </a:pPr>
            <a:r>
              <a:rPr lang="ca-E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61993" y="4909823"/>
            <a:ext cx="4340174" cy="1607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07000"/>
              </a:lnSpc>
            </a:pPr>
            <a:r>
              <a:rPr lang="ca-E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mitjà de </a:t>
            </a:r>
            <a:r>
              <a:rPr lang="ca-E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columna anomenada Accions, </a:t>
            </a:r>
            <a:r>
              <a:rPr lang="ca-E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el/la tramitador/a pot comprovar quin és l’estat de la validació </a:t>
            </a:r>
            <a:r>
              <a:rPr lang="ca-E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(igual que a la Memòria)</a:t>
            </a:r>
            <a:endParaRPr lang="es-ES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75920" y="1889777"/>
            <a:ext cx="4572000" cy="24458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eaLnBrk="0" hangingPunct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a-E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director/a d’àrea, </a:t>
            </a:r>
            <a:r>
              <a:rPr lang="ca-E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a </a:t>
            </a:r>
            <a:r>
              <a:rPr lang="ca-E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correspongui d’acord amb l’àmbit del conveni</a:t>
            </a:r>
            <a:endParaRPr lang="es-ES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eaLnBrk="0" hangingPunct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a-E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gerent</a:t>
            </a:r>
            <a:endParaRPr lang="es-ES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eaLnBrk="0" hangingPunct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a-E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vicerector/a competent d’acord amb l’àmbit del conveni</a:t>
            </a:r>
            <a:endParaRPr lang="es-ES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lau d'obertura 2"/>
          <p:cNvSpPr/>
          <p:nvPr/>
        </p:nvSpPr>
        <p:spPr>
          <a:xfrm>
            <a:off x="4943872" y="1700808"/>
            <a:ext cx="288032" cy="320901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343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250" advClick="0" advTm="2000">
        <p14:reveal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4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dondear rectángulo de esquina del mismo lado"/>
          <p:cNvSpPr/>
          <p:nvPr/>
        </p:nvSpPr>
        <p:spPr>
          <a:xfrm flipV="1">
            <a:off x="2476500" y="-4"/>
            <a:ext cx="7691466" cy="142856"/>
          </a:xfrm>
          <a:prstGeom prst="round2SameRect">
            <a:avLst/>
          </a:prstGeom>
          <a:solidFill>
            <a:srgbClr val="007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2476500" y="774700"/>
            <a:ext cx="7762904" cy="11094"/>
          </a:xfrm>
          <a:prstGeom prst="line">
            <a:avLst/>
          </a:prstGeom>
          <a:ln w="12700">
            <a:solidFill>
              <a:srgbClr val="007D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1" y="188640"/>
            <a:ext cx="219126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6</a:t>
            </a:fld>
            <a:endParaRPr lang="ca-ES" dirty="0"/>
          </a:p>
        </p:txBody>
      </p:sp>
      <p:sp>
        <p:nvSpPr>
          <p:cNvPr id="9" name="QuadreDeText 8"/>
          <p:cNvSpPr txBox="1"/>
          <p:nvPr/>
        </p:nvSpPr>
        <p:spPr>
          <a:xfrm>
            <a:off x="7104112" y="25537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i="1" dirty="0"/>
              <a:t>Signatura del conveni</a:t>
            </a:r>
            <a:endParaRPr lang="es-ES" sz="2400" b="1" i="1" dirty="0"/>
          </a:p>
        </p:txBody>
      </p:sp>
      <p:sp>
        <p:nvSpPr>
          <p:cNvPr id="6" name="Rectangle 5"/>
          <p:cNvSpPr/>
          <p:nvPr/>
        </p:nvSpPr>
        <p:spPr>
          <a:xfrm>
            <a:off x="1775520" y="877189"/>
            <a:ext cx="2304256" cy="2068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07000"/>
              </a:lnSpc>
            </a:pPr>
            <a:r>
              <a:rPr lang="ca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UC informa en aquesta carpeta </a:t>
            </a:r>
            <a:r>
              <a:rPr lang="ca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serà la signatura del conveni</a:t>
            </a:r>
            <a:r>
              <a:rPr lang="ca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ula 7"/>
          <p:cNvGraphicFramePr>
            <a:graphicFrameLocks noGrp="1"/>
          </p:cNvGraphicFramePr>
          <p:nvPr>
            <p:extLst/>
          </p:nvPr>
        </p:nvGraphicFramePr>
        <p:xfrm>
          <a:off x="3973111" y="991744"/>
          <a:ext cx="3948207" cy="1504095"/>
        </p:xfrm>
        <a:graphic>
          <a:graphicData uri="http://schemas.openxmlformats.org/drawingml/2006/table">
            <a:tbl>
              <a:tblPr firstRow="1" firstCol="1" bandRow="1"/>
              <a:tblGrid>
                <a:gridCol w="561409">
                  <a:extLst>
                    <a:ext uri="{9D8B030D-6E8A-4147-A177-3AD203B41FA5}">
                      <a16:colId xmlns:a16="http://schemas.microsoft.com/office/drawing/2014/main" val="1857655982"/>
                    </a:ext>
                  </a:extLst>
                </a:gridCol>
                <a:gridCol w="3386798">
                  <a:extLst>
                    <a:ext uri="{9D8B030D-6E8A-4147-A177-3AD203B41FA5}">
                      <a16:colId xmlns:a16="http://schemas.microsoft.com/office/drawing/2014/main" val="388645928"/>
                    </a:ext>
                  </a:extLst>
                </a:gridCol>
              </a:tblGrid>
              <a:tr h="1504095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685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a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anuscrita/digital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9685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Primer signa UPC</a:t>
                      </a:r>
                      <a:r>
                        <a:rPr lang="ca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/Primer signar altra part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9685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 signa:</a:t>
                      </a:r>
                      <a:r>
                        <a:rPr lang="ca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rector /vicerector/gerent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9685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160302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8075290" y="1030630"/>
            <a:ext cx="4682380" cy="1465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59635" eaLnBrk="0" hangingPunct="0">
              <a:lnSpc>
                <a:spcPct val="107000"/>
              </a:lnSpc>
            </a:pPr>
            <a:r>
              <a:rPr lang="ca-E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*Aquesta informació l’haurà indicat prèviament el/la tramitador/a, quan dona d’alta el conveni, al </a:t>
            </a:r>
            <a:r>
              <a:rPr lang="ca-E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 d’Observacions</a:t>
            </a:r>
            <a:r>
              <a:rPr lang="ca-E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Fitxa del conveni</a:t>
            </a: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16253" y="4685568"/>
            <a:ext cx="7128792" cy="1870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07000"/>
              </a:lnSpc>
            </a:pPr>
            <a:r>
              <a:rPr lang="ca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El document del conveni signat per totes les parts, </a:t>
            </a:r>
            <a:r>
              <a:rPr lang="ca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carrega sempre la UC</a:t>
            </a:r>
            <a:r>
              <a:rPr lang="ca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perquè aquesta tasca està centralitzada.</a:t>
            </a:r>
            <a:endParaRPr lang="es-E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07000"/>
              </a:lnSpc>
            </a:pPr>
            <a:r>
              <a:rPr lang="ca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 la UC carrega el document, l’expedient del conveni queda tancat i el conveni passa a VIGENT, </a:t>
            </a:r>
            <a:r>
              <a:rPr lang="ca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dia que arriba </a:t>
            </a:r>
            <a:r>
              <a:rPr lang="ca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seva data d’inici.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3862" y="38449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dirty="0"/>
              <a:t> </a:t>
            </a:r>
            <a:r>
              <a:rPr lang="ca-ES" b="1" dirty="0"/>
              <a:t>“Conveni a signatures” </a:t>
            </a:r>
            <a:r>
              <a:rPr lang="ca-ES" dirty="0" smtClean="0"/>
              <a:t> </a:t>
            </a:r>
            <a:r>
              <a:rPr lang="ca-ES" dirty="0"/>
              <a:t>conté el document que s’enviarà a signatura</a:t>
            </a:r>
          </a:p>
        </p:txBody>
      </p:sp>
      <p:sp>
        <p:nvSpPr>
          <p:cNvPr id="4" name="Rectangle 3"/>
          <p:cNvSpPr/>
          <p:nvPr/>
        </p:nvSpPr>
        <p:spPr>
          <a:xfrm>
            <a:off x="6357952" y="38281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 </a:t>
            </a:r>
            <a:r>
              <a:rPr lang="fr-FR" b="1" dirty="0"/>
              <a:t>“Conveni signat” </a:t>
            </a:r>
            <a:r>
              <a:rPr lang="fr-FR" dirty="0"/>
              <a:t>conté el document signat per totes les parts</a:t>
            </a:r>
          </a:p>
        </p:txBody>
      </p:sp>
      <p:sp>
        <p:nvSpPr>
          <p:cNvPr id="18" name="Clau doble 17"/>
          <p:cNvSpPr/>
          <p:nvPr/>
        </p:nvSpPr>
        <p:spPr>
          <a:xfrm>
            <a:off x="1660168" y="3900804"/>
            <a:ext cx="8993634" cy="590502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t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8949" y="2578485"/>
            <a:ext cx="5242560" cy="124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93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500" advClick="0" advTm="1000">
        <p14:reveal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3" grpId="0"/>
      <p:bldP spid="4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dondear rectángulo de esquina del mismo lado"/>
          <p:cNvSpPr/>
          <p:nvPr/>
        </p:nvSpPr>
        <p:spPr>
          <a:xfrm flipV="1">
            <a:off x="2476500" y="-4"/>
            <a:ext cx="7691466" cy="142856"/>
          </a:xfrm>
          <a:prstGeom prst="round2SameRect">
            <a:avLst/>
          </a:prstGeom>
          <a:solidFill>
            <a:srgbClr val="007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2476500" y="774700"/>
            <a:ext cx="7762904" cy="11094"/>
          </a:xfrm>
          <a:prstGeom prst="line">
            <a:avLst/>
          </a:prstGeom>
          <a:ln w="12700">
            <a:solidFill>
              <a:srgbClr val="007D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1" y="188640"/>
            <a:ext cx="219126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7</a:t>
            </a:fld>
            <a:endParaRPr lang="ca-ES" dirty="0"/>
          </a:p>
        </p:txBody>
      </p:sp>
      <p:sp>
        <p:nvSpPr>
          <p:cNvPr id="9" name="QuadreDeText 8"/>
          <p:cNvSpPr txBox="1"/>
          <p:nvPr/>
        </p:nvSpPr>
        <p:spPr>
          <a:xfrm>
            <a:off x="7392144" y="255371"/>
            <a:ext cx="281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i="1" dirty="0"/>
              <a:t>Signatura digital</a:t>
            </a:r>
            <a:endParaRPr lang="es-ES" sz="2400" b="1" i="1" dirty="0"/>
          </a:p>
        </p:txBody>
      </p:sp>
      <p:graphicFrame>
        <p:nvGraphicFramePr>
          <p:cNvPr id="8" name="Tau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216745"/>
              </p:ext>
            </p:extLst>
          </p:nvPr>
        </p:nvGraphicFramePr>
        <p:xfrm>
          <a:off x="1775521" y="1234441"/>
          <a:ext cx="8932103" cy="5121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6355">
                  <a:extLst>
                    <a:ext uri="{9D8B030D-6E8A-4147-A177-3AD203B41FA5}">
                      <a16:colId xmlns:a16="http://schemas.microsoft.com/office/drawing/2014/main" val="164531998"/>
                    </a:ext>
                  </a:extLst>
                </a:gridCol>
                <a:gridCol w="1999901">
                  <a:extLst>
                    <a:ext uri="{9D8B030D-6E8A-4147-A177-3AD203B41FA5}">
                      <a16:colId xmlns:a16="http://schemas.microsoft.com/office/drawing/2014/main" val="2371436623"/>
                    </a:ext>
                  </a:extLst>
                </a:gridCol>
                <a:gridCol w="1999901">
                  <a:extLst>
                    <a:ext uri="{9D8B030D-6E8A-4147-A177-3AD203B41FA5}">
                      <a16:colId xmlns:a16="http://schemas.microsoft.com/office/drawing/2014/main" val="3956108691"/>
                    </a:ext>
                  </a:extLst>
                </a:gridCol>
                <a:gridCol w="1887973">
                  <a:extLst>
                    <a:ext uri="{9D8B030D-6E8A-4147-A177-3AD203B41FA5}">
                      <a16:colId xmlns:a16="http://schemas.microsoft.com/office/drawing/2014/main" val="4136988123"/>
                    </a:ext>
                  </a:extLst>
                </a:gridCol>
                <a:gridCol w="1887973">
                  <a:extLst>
                    <a:ext uri="{9D8B030D-6E8A-4147-A177-3AD203B41FA5}">
                      <a16:colId xmlns:a16="http://schemas.microsoft.com/office/drawing/2014/main" val="453628650"/>
                    </a:ext>
                  </a:extLst>
                </a:gridCol>
              </a:tblGrid>
              <a:tr h="896793">
                <a:tc rowSpan="2"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Si signa primer UPC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Primer</a:t>
                      </a:r>
                      <a:endParaRPr lang="es-ES" sz="1200" dirty="0">
                        <a:effectLst/>
                      </a:endParaRPr>
                    </a:p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Què </a:t>
                      </a:r>
                      <a:r>
                        <a:rPr lang="ca-ES" sz="1200" dirty="0" smtClean="0">
                          <a:effectLst/>
                        </a:rPr>
                        <a:t>fa la </a:t>
                      </a:r>
                      <a:r>
                        <a:rPr lang="ca-ES" sz="1200" dirty="0">
                          <a:effectLst/>
                        </a:rPr>
                        <a:t>UC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Segon</a:t>
                      </a:r>
                      <a:endParaRPr lang="es-ES" sz="1200" dirty="0">
                        <a:effectLst/>
                      </a:endParaRPr>
                    </a:p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Què fa gconvenis de forma automàtica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Tercer</a:t>
                      </a:r>
                      <a:endParaRPr lang="es-ES" sz="1200">
                        <a:effectLst/>
                      </a:endParaRPr>
                    </a:p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Què fa la tramitadora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Quart</a:t>
                      </a:r>
                      <a:endParaRPr lang="es-ES" sz="1200">
                        <a:effectLst/>
                      </a:endParaRPr>
                    </a:p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Què fa la UC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6328191"/>
                  </a:ext>
                </a:extLst>
              </a:tr>
              <a:tr h="164078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Genera la signatura a gconvenis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 smtClean="0">
                          <a:effectLst/>
                        </a:rPr>
                        <a:t>Una</a:t>
                      </a:r>
                      <a:r>
                        <a:rPr lang="ca-ES" sz="1200" baseline="0" dirty="0" smtClean="0">
                          <a:effectLst/>
                        </a:rPr>
                        <a:t> vegada</a:t>
                      </a:r>
                      <a:r>
                        <a:rPr lang="ca-ES" sz="1200" dirty="0" smtClean="0">
                          <a:effectLst/>
                        </a:rPr>
                        <a:t> </a:t>
                      </a:r>
                      <a:r>
                        <a:rPr lang="ca-ES" sz="1200" dirty="0">
                          <a:effectLst/>
                        </a:rPr>
                        <a:t>signa el conveni, envia un mail al tamitador adjuntant el conveni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 smtClean="0">
                          <a:effectLst/>
                        </a:rPr>
                        <a:t>1. Envia </a:t>
                      </a:r>
                      <a:r>
                        <a:rPr lang="ca-ES" sz="1200" dirty="0">
                          <a:effectLst/>
                        </a:rPr>
                        <a:t>el conveni signat UPC a l’altra </a:t>
                      </a:r>
                      <a:r>
                        <a:rPr lang="ca-ES" sz="1200" dirty="0" smtClean="0">
                          <a:effectLst/>
                        </a:rPr>
                        <a:t>part</a:t>
                      </a: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2. Rep mail amb el conveni signat per tots i l’envia a la UC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Carrega el conveni a la carpeta corresponent per tancar l’expedient del conveni que passarà a l’estat VIGENT quan arribi la data d’inici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2559704"/>
                  </a:ext>
                </a:extLst>
              </a:tr>
              <a:tr h="2584335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Si signa primer l’altra Part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Genera la signatura a gconvenis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 smtClean="0">
                          <a:effectLst/>
                        </a:rPr>
                        <a:t>1. Una</a:t>
                      </a:r>
                      <a:r>
                        <a:rPr lang="ca-ES" sz="1200" baseline="0" dirty="0" smtClean="0">
                          <a:effectLst/>
                        </a:rPr>
                        <a:t> vegada</a:t>
                      </a:r>
                      <a:r>
                        <a:rPr lang="ca-ES" sz="1200" dirty="0" smtClean="0">
                          <a:effectLst/>
                        </a:rPr>
                        <a:t> </a:t>
                      </a:r>
                      <a:r>
                        <a:rPr lang="ca-ES" sz="1200" dirty="0">
                          <a:effectLst/>
                        </a:rPr>
                        <a:t>signat el conveni per tots </a:t>
                      </a:r>
                      <a:r>
                        <a:rPr lang="ca-ES" sz="1200" dirty="0" smtClean="0">
                          <a:effectLst/>
                        </a:rPr>
                        <a:t>, el </a:t>
                      </a:r>
                      <a:r>
                        <a:rPr lang="ca-ES" sz="1200" dirty="0">
                          <a:effectLst/>
                        </a:rPr>
                        <a:t>carrega automàticament tancant l’expedient i el conveni passarà a l’estat VIGENT quan arribi la data </a:t>
                      </a:r>
                      <a:r>
                        <a:rPr lang="ca-ES" sz="1200" dirty="0" smtClean="0">
                          <a:effectLst/>
                        </a:rPr>
                        <a:t>d’inici</a:t>
                      </a: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2.Envia un mail al tamitador adjuntant el conveni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Envia el conveni signat a l’altra part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3150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65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>
        <p:pull/>
      </p:transition>
    </mc:Choice>
    <mc:Fallback xmlns="">
      <p:transition advClick="0" advTm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dondear rectángulo de esquina del mismo lado"/>
          <p:cNvSpPr/>
          <p:nvPr/>
        </p:nvSpPr>
        <p:spPr>
          <a:xfrm flipV="1">
            <a:off x="2476500" y="-4"/>
            <a:ext cx="7691466" cy="142856"/>
          </a:xfrm>
          <a:prstGeom prst="round2SameRect">
            <a:avLst/>
          </a:prstGeom>
          <a:solidFill>
            <a:srgbClr val="007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2476500" y="774700"/>
            <a:ext cx="7762904" cy="11094"/>
          </a:xfrm>
          <a:prstGeom prst="line">
            <a:avLst/>
          </a:prstGeom>
          <a:ln w="12700">
            <a:solidFill>
              <a:srgbClr val="007D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1" y="188640"/>
            <a:ext cx="219126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8</a:t>
            </a:fld>
            <a:endParaRPr lang="ca-ES" dirty="0"/>
          </a:p>
        </p:txBody>
      </p:sp>
      <p:sp>
        <p:nvSpPr>
          <p:cNvPr id="9" name="QuadreDeText 8"/>
          <p:cNvSpPr txBox="1"/>
          <p:nvPr/>
        </p:nvSpPr>
        <p:spPr>
          <a:xfrm>
            <a:off x="7248128" y="254795"/>
            <a:ext cx="327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i="1" dirty="0"/>
              <a:t>Signatura manuscrita</a:t>
            </a:r>
            <a:endParaRPr lang="es-ES" sz="2400" b="1" i="1" dirty="0"/>
          </a:p>
        </p:txBody>
      </p:sp>
      <p:graphicFrame>
        <p:nvGraphicFramePr>
          <p:cNvPr id="4" name="Tau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201458"/>
              </p:ext>
            </p:extLst>
          </p:nvPr>
        </p:nvGraphicFramePr>
        <p:xfrm>
          <a:off x="1444751" y="1348310"/>
          <a:ext cx="9299447" cy="5077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8409">
                  <a:extLst>
                    <a:ext uri="{9D8B030D-6E8A-4147-A177-3AD203B41FA5}">
                      <a16:colId xmlns:a16="http://schemas.microsoft.com/office/drawing/2014/main" val="2601292551"/>
                    </a:ext>
                  </a:extLst>
                </a:gridCol>
                <a:gridCol w="2399625">
                  <a:extLst>
                    <a:ext uri="{9D8B030D-6E8A-4147-A177-3AD203B41FA5}">
                      <a16:colId xmlns:a16="http://schemas.microsoft.com/office/drawing/2014/main" val="2767806104"/>
                    </a:ext>
                  </a:extLst>
                </a:gridCol>
                <a:gridCol w="2123291">
                  <a:extLst>
                    <a:ext uri="{9D8B030D-6E8A-4147-A177-3AD203B41FA5}">
                      <a16:colId xmlns:a16="http://schemas.microsoft.com/office/drawing/2014/main" val="2553217061"/>
                    </a:ext>
                  </a:extLst>
                </a:gridCol>
                <a:gridCol w="2123291">
                  <a:extLst>
                    <a:ext uri="{9D8B030D-6E8A-4147-A177-3AD203B41FA5}">
                      <a16:colId xmlns:a16="http://schemas.microsoft.com/office/drawing/2014/main" val="3352451996"/>
                    </a:ext>
                  </a:extLst>
                </a:gridCol>
                <a:gridCol w="1674831">
                  <a:extLst>
                    <a:ext uri="{9D8B030D-6E8A-4147-A177-3AD203B41FA5}">
                      <a16:colId xmlns:a16="http://schemas.microsoft.com/office/drawing/2014/main" val="4214085821"/>
                    </a:ext>
                  </a:extLst>
                </a:gridCol>
              </a:tblGrid>
              <a:tr h="795423">
                <a:tc rowSpan="2"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Si signa primer UPC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Primer</a:t>
                      </a:r>
                      <a:endParaRPr lang="es-ES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Què fa la UC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Segon</a:t>
                      </a:r>
                      <a:endParaRPr lang="es-ES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Què fa el Rectorat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Tercer</a:t>
                      </a:r>
                      <a:endParaRPr lang="es-ES" sz="120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Què fa el/la tramitador/a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Quart </a:t>
                      </a:r>
                      <a:endParaRPr lang="es-ES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Què fa la UC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8110955"/>
                  </a:ext>
                </a:extLst>
              </a:tr>
              <a:tr h="21409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 smtClean="0">
                          <a:effectLst/>
                        </a:rPr>
                        <a:t>1. Genera </a:t>
                      </a:r>
                      <a:r>
                        <a:rPr lang="ca-ES" sz="1200" dirty="0">
                          <a:effectLst/>
                        </a:rPr>
                        <a:t>la signatura a </a:t>
                      </a:r>
                      <a:r>
                        <a:rPr lang="ca-ES" sz="1200" dirty="0" smtClean="0">
                          <a:effectLst/>
                        </a:rPr>
                        <a:t>gconvenis</a:t>
                      </a: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2. Encarrega al Rectorat la impressió dels originals del conveni 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Envia els originals del conveni, un cop signats, al tramitador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 smtClean="0">
                          <a:effectLst/>
                        </a:rPr>
                        <a:t>1. Envia </a:t>
                      </a:r>
                      <a:r>
                        <a:rPr lang="ca-ES" sz="1200" dirty="0">
                          <a:effectLst/>
                        </a:rPr>
                        <a:t>els originals signats per la UPC a l’altra </a:t>
                      </a:r>
                      <a:r>
                        <a:rPr lang="ca-ES" sz="1200" dirty="0" smtClean="0">
                          <a:effectLst/>
                        </a:rPr>
                        <a:t>part</a:t>
                      </a: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2. Rep l’original signat per totes les parts i l’envia al </a:t>
                      </a:r>
                      <a:r>
                        <a:rPr lang="ca-ES" sz="1200" dirty="0" smtClean="0">
                          <a:effectLst/>
                        </a:rPr>
                        <a:t>Rectorat</a:t>
                      </a: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3.Envia un PDF del conveni a la UC 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Carrega el conveni a la carpeta corresponent per tancar l’expedient del conveni que passarà a l’estat VIGENT quan arribi la data d’inici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5936911"/>
                  </a:ext>
                </a:extLst>
              </a:tr>
              <a:tr h="2140976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Si signa primer l’altra Part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 smtClean="0">
                          <a:effectLst/>
                        </a:rPr>
                        <a:t>1. Genera </a:t>
                      </a:r>
                      <a:r>
                        <a:rPr lang="ca-ES" sz="1200" dirty="0">
                          <a:effectLst/>
                        </a:rPr>
                        <a:t>la signatura a </a:t>
                      </a:r>
                      <a:r>
                        <a:rPr lang="ca-ES" sz="1200" dirty="0" smtClean="0">
                          <a:effectLst/>
                        </a:rPr>
                        <a:t>gconvenis</a:t>
                      </a: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2. Comunica al Rectorat que rebrà els originals per part de la tramitadora  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 smtClean="0">
                          <a:effectLst/>
                        </a:rPr>
                        <a:t>1. Envia </a:t>
                      </a:r>
                      <a:r>
                        <a:rPr lang="ca-ES" sz="1200" dirty="0">
                          <a:effectLst/>
                        </a:rPr>
                        <a:t>l’original del conveni corresponent a l’altra part, un cop signat, al </a:t>
                      </a:r>
                      <a:r>
                        <a:rPr lang="ca-ES" sz="1200" dirty="0" smtClean="0">
                          <a:effectLst/>
                        </a:rPr>
                        <a:t>tramitador</a:t>
                      </a: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2. Arxiva l’original que correspon a la UPC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 smtClean="0">
                          <a:effectLst/>
                        </a:rPr>
                        <a:t>1. Envia </a:t>
                      </a:r>
                      <a:r>
                        <a:rPr lang="ca-ES" sz="1200" dirty="0">
                          <a:effectLst/>
                        </a:rPr>
                        <a:t>l’original del conveni a l’altra </a:t>
                      </a:r>
                      <a:r>
                        <a:rPr lang="ca-ES" sz="1200" dirty="0" smtClean="0">
                          <a:effectLst/>
                        </a:rPr>
                        <a:t>part</a:t>
                      </a: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2. Envia un PDF del conveni a la UC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617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12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>
        <p:pull/>
      </p:transition>
    </mc:Choice>
    <mc:Fallback xmlns="">
      <p:transition advClick="0" advTm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3028</TotalTime>
  <Words>857</Words>
  <Application>Microsoft Office PowerPoint</Application>
  <PresentationFormat>Pantalla panoràmica</PresentationFormat>
  <Paragraphs>115</Paragraphs>
  <Slides>8</Slides>
  <Notes>0</Notes>
  <HiddenSlides>0</HiddenSlides>
  <MMClips>1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2</vt:i4>
      </vt:variant>
      <vt:variant>
        <vt:lpstr>Títols de les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Tema de l'Office</vt:lpstr>
      <vt:lpstr>1_Tema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UPC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Serveis Jurídics</dc:creator>
  <cp:lastModifiedBy>Serveis Jurídics</cp:lastModifiedBy>
  <cp:revision>27</cp:revision>
  <dcterms:created xsi:type="dcterms:W3CDTF">2023-08-03T09:47:20Z</dcterms:created>
  <dcterms:modified xsi:type="dcterms:W3CDTF">2023-09-26T09:34:54Z</dcterms:modified>
</cp:coreProperties>
</file>