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4a" ContentType="audio/mp4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21" r:id="rId2"/>
    <p:sldId id="300" r:id="rId3"/>
    <p:sldId id="327" r:id="rId4"/>
    <p:sldId id="323" r:id="rId5"/>
    <p:sldId id="324" r:id="rId6"/>
    <p:sldId id="322" r:id="rId7"/>
    <p:sldId id="314" r:id="rId8"/>
    <p:sldId id="315" r:id="rId9"/>
    <p:sldId id="319" r:id="rId10"/>
    <p:sldId id="328" r:id="rId11"/>
    <p:sldId id="316" r:id="rId12"/>
    <p:sldId id="317" r:id="rId13"/>
    <p:sldId id="326" r:id="rId14"/>
  </p:sldIdLst>
  <p:sldSz cx="9144000" cy="6858000" type="screen4x3"/>
  <p:notesSz cx="6794500" cy="9906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rveis Jurídics" initials="SSJJ" lastIdx="2" clrIdx="0">
    <p:extLst>
      <p:ext uri="{19B8F6BF-5375-455C-9EA6-DF929625EA0E}">
        <p15:presenceInfo xmlns:p15="http://schemas.microsoft.com/office/powerpoint/2012/main" userId="Serveis Jurídic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D7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ense estil, quadrícula de tau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Estil clar 3 - èmfasi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 cla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ense estil ni q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682" autoAdjust="0"/>
  </p:normalViewPr>
  <p:slideViewPr>
    <p:cSldViewPr>
      <p:cViewPr varScale="1">
        <p:scale>
          <a:sx n="109" d="100"/>
          <a:sy n="109" d="100"/>
        </p:scale>
        <p:origin x="106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324B4D-C0E2-4994-88EE-739388CE62DB}" type="doc">
      <dgm:prSet loTypeId="urn:microsoft.com/office/officeart/2005/8/layout/hProcess9" loCatId="process" qsTypeId="urn:microsoft.com/office/officeart/2005/8/quickstyle/3d4" qsCatId="3D" csTypeId="urn:microsoft.com/office/officeart/2005/8/colors/accent1_2" csCatId="accent1" phldr="1"/>
      <dgm:spPr/>
    </dgm:pt>
    <dgm:pt modelId="{237BC23E-EFB8-43BB-BCC0-76706B9EDCE5}">
      <dgm:prSet phldrT="[Text]"/>
      <dgm:spPr/>
      <dgm:t>
        <a:bodyPr/>
        <a:lstStyle/>
        <a:p>
          <a:r>
            <a:rPr lang="ca-ES" dirty="0"/>
            <a:t>Les meves activitats</a:t>
          </a:r>
        </a:p>
      </dgm:t>
    </dgm:pt>
    <dgm:pt modelId="{4B15AE76-F43C-4059-B9D4-59F544C3CB93}" type="parTrans" cxnId="{F29AE2BE-EDA2-4390-A9F0-244F3499436A}">
      <dgm:prSet/>
      <dgm:spPr/>
      <dgm:t>
        <a:bodyPr/>
        <a:lstStyle/>
        <a:p>
          <a:endParaRPr lang="ca-ES"/>
        </a:p>
      </dgm:t>
    </dgm:pt>
    <dgm:pt modelId="{3854FA87-6879-4556-8632-B8DA4D7782C3}" type="sibTrans" cxnId="{F29AE2BE-EDA2-4390-A9F0-244F3499436A}">
      <dgm:prSet/>
      <dgm:spPr/>
      <dgm:t>
        <a:bodyPr/>
        <a:lstStyle/>
        <a:p>
          <a:endParaRPr lang="ca-ES"/>
        </a:p>
      </dgm:t>
    </dgm:pt>
    <dgm:pt modelId="{947D18C5-9727-497B-8F0A-D0F906BCA8D5}">
      <dgm:prSet phldrT="[Text]"/>
      <dgm:spPr/>
      <dgm:t>
        <a:bodyPr/>
        <a:lstStyle/>
        <a:p>
          <a:r>
            <a:rPr lang="ca-ES" dirty="0"/>
            <a:t>En tramitació</a:t>
          </a:r>
        </a:p>
      </dgm:t>
    </dgm:pt>
    <dgm:pt modelId="{429A12E9-8EDC-42FB-BF9C-0833778257A6}" type="parTrans" cxnId="{6FAB6620-AF9A-4495-83A8-06F414D2DA84}">
      <dgm:prSet/>
      <dgm:spPr/>
      <dgm:t>
        <a:bodyPr/>
        <a:lstStyle/>
        <a:p>
          <a:endParaRPr lang="ca-ES"/>
        </a:p>
      </dgm:t>
    </dgm:pt>
    <dgm:pt modelId="{E5A02CFF-AC3D-46A4-8472-3925720280A1}" type="sibTrans" cxnId="{6FAB6620-AF9A-4495-83A8-06F414D2DA84}">
      <dgm:prSet/>
      <dgm:spPr/>
      <dgm:t>
        <a:bodyPr/>
        <a:lstStyle/>
        <a:p>
          <a:endParaRPr lang="ca-ES"/>
        </a:p>
      </dgm:t>
    </dgm:pt>
    <dgm:pt modelId="{0AF0A55E-A591-4C37-8740-2D393D025633}">
      <dgm:prSet phldrT="[Text]"/>
      <dgm:spPr/>
      <dgm:t>
        <a:bodyPr/>
        <a:lstStyle/>
        <a:p>
          <a:r>
            <a:rPr lang="ca-ES" dirty="0"/>
            <a:t>En execució</a:t>
          </a:r>
        </a:p>
      </dgm:t>
    </dgm:pt>
    <dgm:pt modelId="{B5B6E5E0-BB47-4D92-A842-12F4B13CAC99}" type="parTrans" cxnId="{E4FAEC1B-E3D6-4115-9DCC-578A715E1C34}">
      <dgm:prSet/>
      <dgm:spPr/>
      <dgm:t>
        <a:bodyPr/>
        <a:lstStyle/>
        <a:p>
          <a:endParaRPr lang="ca-ES"/>
        </a:p>
      </dgm:t>
    </dgm:pt>
    <dgm:pt modelId="{6ECE7377-D3BD-4322-80C8-273DA726C6E1}" type="sibTrans" cxnId="{E4FAEC1B-E3D6-4115-9DCC-578A715E1C34}">
      <dgm:prSet/>
      <dgm:spPr/>
      <dgm:t>
        <a:bodyPr/>
        <a:lstStyle/>
        <a:p>
          <a:endParaRPr lang="ca-ES"/>
        </a:p>
      </dgm:t>
    </dgm:pt>
    <dgm:pt modelId="{17DF4469-037D-4BAA-BE9B-E1545774658A}">
      <dgm:prSet phldrT="[Text]"/>
      <dgm:spPr/>
      <dgm:t>
        <a:bodyPr/>
        <a:lstStyle/>
        <a:p>
          <a:r>
            <a:rPr lang="ca-ES" dirty="0"/>
            <a:t>Sol·licituds</a:t>
          </a:r>
        </a:p>
      </dgm:t>
    </dgm:pt>
    <dgm:pt modelId="{1E593796-FEFB-440D-BFA1-CE119147D01B}" type="parTrans" cxnId="{40D3FDF7-39DB-4E5E-A509-4D5421B4269B}">
      <dgm:prSet/>
      <dgm:spPr/>
      <dgm:t>
        <a:bodyPr/>
        <a:lstStyle/>
        <a:p>
          <a:endParaRPr lang="ca-ES"/>
        </a:p>
      </dgm:t>
    </dgm:pt>
    <dgm:pt modelId="{60EDAE0A-9264-4AC4-8744-7A878758FD5A}" type="sibTrans" cxnId="{40D3FDF7-39DB-4E5E-A509-4D5421B4269B}">
      <dgm:prSet/>
      <dgm:spPr/>
      <dgm:t>
        <a:bodyPr/>
        <a:lstStyle/>
        <a:p>
          <a:endParaRPr lang="ca-ES"/>
        </a:p>
      </dgm:t>
    </dgm:pt>
    <dgm:pt modelId="{1948F948-22F6-4B28-B9B0-8994FAF824EE}" type="pres">
      <dgm:prSet presAssocID="{52324B4D-C0E2-4994-88EE-739388CE62DB}" presName="CompostProcess" presStyleCnt="0">
        <dgm:presLayoutVars>
          <dgm:dir/>
          <dgm:resizeHandles val="exact"/>
        </dgm:presLayoutVars>
      </dgm:prSet>
      <dgm:spPr/>
    </dgm:pt>
    <dgm:pt modelId="{0E630542-27B0-469B-9D60-F1A69899643A}" type="pres">
      <dgm:prSet presAssocID="{52324B4D-C0E2-4994-88EE-739388CE62DB}" presName="arrow" presStyleLbl="bgShp" presStyleIdx="0" presStyleCnt="1"/>
      <dgm:spPr/>
    </dgm:pt>
    <dgm:pt modelId="{1385BA63-E18B-4F59-84DB-FA1589A76105}" type="pres">
      <dgm:prSet presAssocID="{52324B4D-C0E2-4994-88EE-739388CE62DB}" presName="linearProcess" presStyleCnt="0"/>
      <dgm:spPr/>
    </dgm:pt>
    <dgm:pt modelId="{23CE67B9-8D09-4BD9-843A-ADF7B10EF69A}" type="pres">
      <dgm:prSet presAssocID="{17DF4469-037D-4BAA-BE9B-E1545774658A}" presName="textNode" presStyleLbl="node1" presStyleIdx="0" presStyleCnt="4">
        <dgm:presLayoutVars>
          <dgm:bulletEnabled val="1"/>
        </dgm:presLayoutVars>
      </dgm:prSet>
      <dgm:spPr/>
    </dgm:pt>
    <dgm:pt modelId="{F1575A94-9E48-445A-A38E-3D5D6D56EF1D}" type="pres">
      <dgm:prSet presAssocID="{60EDAE0A-9264-4AC4-8744-7A878758FD5A}" presName="sibTrans" presStyleCnt="0"/>
      <dgm:spPr/>
    </dgm:pt>
    <dgm:pt modelId="{9C3E7B06-C464-46CB-AC0D-C8812E00BF05}" type="pres">
      <dgm:prSet presAssocID="{237BC23E-EFB8-43BB-BCC0-76706B9EDCE5}" presName="textNode" presStyleLbl="node1" presStyleIdx="1" presStyleCnt="4">
        <dgm:presLayoutVars>
          <dgm:bulletEnabled val="1"/>
        </dgm:presLayoutVars>
      </dgm:prSet>
      <dgm:spPr/>
    </dgm:pt>
    <dgm:pt modelId="{BD3C2DF1-F20C-418D-B7B8-7C1911CD1BA5}" type="pres">
      <dgm:prSet presAssocID="{3854FA87-6879-4556-8632-B8DA4D7782C3}" presName="sibTrans" presStyleCnt="0"/>
      <dgm:spPr/>
    </dgm:pt>
    <dgm:pt modelId="{5334BD06-B25F-400D-9AC8-2535FC6567A5}" type="pres">
      <dgm:prSet presAssocID="{947D18C5-9727-497B-8F0A-D0F906BCA8D5}" presName="textNode" presStyleLbl="node1" presStyleIdx="2" presStyleCnt="4">
        <dgm:presLayoutVars>
          <dgm:bulletEnabled val="1"/>
        </dgm:presLayoutVars>
      </dgm:prSet>
      <dgm:spPr/>
    </dgm:pt>
    <dgm:pt modelId="{CD0B0C33-0308-4B01-9043-C49E2359C539}" type="pres">
      <dgm:prSet presAssocID="{E5A02CFF-AC3D-46A4-8472-3925720280A1}" presName="sibTrans" presStyleCnt="0"/>
      <dgm:spPr/>
    </dgm:pt>
    <dgm:pt modelId="{D9636B1B-7574-4D1D-B7C2-D976D2A4EDAC}" type="pres">
      <dgm:prSet presAssocID="{0AF0A55E-A591-4C37-8740-2D393D025633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7D7DA415-AFBF-4B51-9878-B5435727E12D}" type="presOf" srcId="{237BC23E-EFB8-43BB-BCC0-76706B9EDCE5}" destId="{9C3E7B06-C464-46CB-AC0D-C8812E00BF05}" srcOrd="0" destOrd="0" presId="urn:microsoft.com/office/officeart/2005/8/layout/hProcess9"/>
    <dgm:cxn modelId="{23277918-C857-4868-B54E-E601C80CF9D7}" type="presOf" srcId="{52324B4D-C0E2-4994-88EE-739388CE62DB}" destId="{1948F948-22F6-4B28-B9B0-8994FAF824EE}" srcOrd="0" destOrd="0" presId="urn:microsoft.com/office/officeart/2005/8/layout/hProcess9"/>
    <dgm:cxn modelId="{E4FAEC1B-E3D6-4115-9DCC-578A715E1C34}" srcId="{52324B4D-C0E2-4994-88EE-739388CE62DB}" destId="{0AF0A55E-A591-4C37-8740-2D393D025633}" srcOrd="3" destOrd="0" parTransId="{B5B6E5E0-BB47-4D92-A842-12F4B13CAC99}" sibTransId="{6ECE7377-D3BD-4322-80C8-273DA726C6E1}"/>
    <dgm:cxn modelId="{6FAB6620-AF9A-4495-83A8-06F414D2DA84}" srcId="{52324B4D-C0E2-4994-88EE-739388CE62DB}" destId="{947D18C5-9727-497B-8F0A-D0F906BCA8D5}" srcOrd="2" destOrd="0" parTransId="{429A12E9-8EDC-42FB-BF9C-0833778257A6}" sibTransId="{E5A02CFF-AC3D-46A4-8472-3925720280A1}"/>
    <dgm:cxn modelId="{DF058D25-4DC8-41B3-83DD-B392D93F143B}" type="presOf" srcId="{947D18C5-9727-497B-8F0A-D0F906BCA8D5}" destId="{5334BD06-B25F-400D-9AC8-2535FC6567A5}" srcOrd="0" destOrd="0" presId="urn:microsoft.com/office/officeart/2005/8/layout/hProcess9"/>
    <dgm:cxn modelId="{71B99161-3BC3-4DE5-AC04-3C6D62799B4F}" type="presOf" srcId="{17DF4469-037D-4BAA-BE9B-E1545774658A}" destId="{23CE67B9-8D09-4BD9-843A-ADF7B10EF69A}" srcOrd="0" destOrd="0" presId="urn:microsoft.com/office/officeart/2005/8/layout/hProcess9"/>
    <dgm:cxn modelId="{BB9B7286-2DE4-4B5E-B9F1-D158911D762C}" type="presOf" srcId="{0AF0A55E-A591-4C37-8740-2D393D025633}" destId="{D9636B1B-7574-4D1D-B7C2-D976D2A4EDAC}" srcOrd="0" destOrd="0" presId="urn:microsoft.com/office/officeart/2005/8/layout/hProcess9"/>
    <dgm:cxn modelId="{F29AE2BE-EDA2-4390-A9F0-244F3499436A}" srcId="{52324B4D-C0E2-4994-88EE-739388CE62DB}" destId="{237BC23E-EFB8-43BB-BCC0-76706B9EDCE5}" srcOrd="1" destOrd="0" parTransId="{4B15AE76-F43C-4059-B9D4-59F544C3CB93}" sibTransId="{3854FA87-6879-4556-8632-B8DA4D7782C3}"/>
    <dgm:cxn modelId="{40D3FDF7-39DB-4E5E-A509-4D5421B4269B}" srcId="{52324B4D-C0E2-4994-88EE-739388CE62DB}" destId="{17DF4469-037D-4BAA-BE9B-E1545774658A}" srcOrd="0" destOrd="0" parTransId="{1E593796-FEFB-440D-BFA1-CE119147D01B}" sibTransId="{60EDAE0A-9264-4AC4-8744-7A878758FD5A}"/>
    <dgm:cxn modelId="{B396DDF9-013A-47AA-8F77-6C5131AB0085}" type="presParOf" srcId="{1948F948-22F6-4B28-B9B0-8994FAF824EE}" destId="{0E630542-27B0-469B-9D60-F1A69899643A}" srcOrd="0" destOrd="0" presId="urn:microsoft.com/office/officeart/2005/8/layout/hProcess9"/>
    <dgm:cxn modelId="{0FF0661F-3A77-4AA9-BC3E-ECFEDFD7BB4B}" type="presParOf" srcId="{1948F948-22F6-4B28-B9B0-8994FAF824EE}" destId="{1385BA63-E18B-4F59-84DB-FA1589A76105}" srcOrd="1" destOrd="0" presId="urn:microsoft.com/office/officeart/2005/8/layout/hProcess9"/>
    <dgm:cxn modelId="{F325672B-DCB2-4CE3-83FB-520068C0B15D}" type="presParOf" srcId="{1385BA63-E18B-4F59-84DB-FA1589A76105}" destId="{23CE67B9-8D09-4BD9-843A-ADF7B10EF69A}" srcOrd="0" destOrd="0" presId="urn:microsoft.com/office/officeart/2005/8/layout/hProcess9"/>
    <dgm:cxn modelId="{F40F7199-52B3-4DE9-9F43-BC9C046AAF07}" type="presParOf" srcId="{1385BA63-E18B-4F59-84DB-FA1589A76105}" destId="{F1575A94-9E48-445A-A38E-3D5D6D56EF1D}" srcOrd="1" destOrd="0" presId="urn:microsoft.com/office/officeart/2005/8/layout/hProcess9"/>
    <dgm:cxn modelId="{C8D91C9B-00DE-4BF6-83EA-92812451EBF0}" type="presParOf" srcId="{1385BA63-E18B-4F59-84DB-FA1589A76105}" destId="{9C3E7B06-C464-46CB-AC0D-C8812E00BF05}" srcOrd="2" destOrd="0" presId="urn:microsoft.com/office/officeart/2005/8/layout/hProcess9"/>
    <dgm:cxn modelId="{D423C494-B5C2-49C4-8FF2-925EB205C1D3}" type="presParOf" srcId="{1385BA63-E18B-4F59-84DB-FA1589A76105}" destId="{BD3C2DF1-F20C-418D-B7B8-7C1911CD1BA5}" srcOrd="3" destOrd="0" presId="urn:microsoft.com/office/officeart/2005/8/layout/hProcess9"/>
    <dgm:cxn modelId="{496FEE74-51D6-400F-A3AB-A60B5CB5EF96}" type="presParOf" srcId="{1385BA63-E18B-4F59-84DB-FA1589A76105}" destId="{5334BD06-B25F-400D-9AC8-2535FC6567A5}" srcOrd="4" destOrd="0" presId="urn:microsoft.com/office/officeart/2005/8/layout/hProcess9"/>
    <dgm:cxn modelId="{B3E7E92F-167C-4924-A6B8-8DFCA51B5D5F}" type="presParOf" srcId="{1385BA63-E18B-4F59-84DB-FA1589A76105}" destId="{CD0B0C33-0308-4B01-9043-C49E2359C539}" srcOrd="5" destOrd="0" presId="urn:microsoft.com/office/officeart/2005/8/layout/hProcess9"/>
    <dgm:cxn modelId="{C8CA9502-BEFD-45AD-9148-9F56390D2E70}" type="presParOf" srcId="{1385BA63-E18B-4F59-84DB-FA1589A76105}" destId="{D9636B1B-7574-4D1D-B7C2-D976D2A4EDA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6C287E-4F48-45C7-9F39-270414EB8A49}" type="doc">
      <dgm:prSet loTypeId="urn:microsoft.com/office/officeart/2005/8/layout/chevron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F3F4D8CC-FE80-4EA4-9CED-CC04B4A6A188}">
      <dgm:prSet phldrT="[Text]" custT="1"/>
      <dgm:spPr/>
      <dgm:t>
        <a:bodyPr/>
        <a:lstStyle/>
        <a:p>
          <a:r>
            <a:rPr lang="ca-ES" sz="2800" dirty="0"/>
            <a:t>previ</a:t>
          </a:r>
        </a:p>
      </dgm:t>
    </dgm:pt>
    <dgm:pt modelId="{5FCA3039-3675-48FB-831F-7455F91CD124}" type="parTrans" cxnId="{FCE68D0F-FEB1-4B88-B070-22AF85195112}">
      <dgm:prSet/>
      <dgm:spPr/>
      <dgm:t>
        <a:bodyPr/>
        <a:lstStyle/>
        <a:p>
          <a:endParaRPr lang="ca-ES"/>
        </a:p>
      </dgm:t>
    </dgm:pt>
    <dgm:pt modelId="{ECDE308F-AEBE-41F2-92BC-7EC9211659BE}" type="sibTrans" cxnId="{FCE68D0F-FEB1-4B88-B070-22AF85195112}">
      <dgm:prSet/>
      <dgm:spPr/>
      <dgm:t>
        <a:bodyPr/>
        <a:lstStyle/>
        <a:p>
          <a:endParaRPr lang="ca-ES"/>
        </a:p>
      </dgm:t>
    </dgm:pt>
    <dgm:pt modelId="{87ACEBD8-C735-4BE5-B302-CB910ED3E305}">
      <dgm:prSet phldrT="[Text]" custT="1"/>
      <dgm:spPr/>
      <dgm:t>
        <a:bodyPr/>
        <a:lstStyle/>
        <a:p>
          <a:r>
            <a:rPr lang="ca-ES" sz="1600" b="1" dirty="0">
              <a:sym typeface="Wingdings" pitchFamily="2" charset="2"/>
            </a:rPr>
            <a:t>l</a:t>
          </a:r>
          <a:r>
            <a:rPr lang="ca-ES" sz="1600" dirty="0">
              <a:sym typeface="Wingdings" pitchFamily="2" charset="2"/>
            </a:rPr>
            <a:t>’</a:t>
          </a:r>
          <a:r>
            <a:rPr lang="ca-ES" sz="1600" b="1" dirty="0">
              <a:sym typeface="Wingdings" pitchFamily="2" charset="2"/>
            </a:rPr>
            <a:t>alta del conveni</a:t>
          </a:r>
          <a:r>
            <a:rPr lang="ca-ES" sz="1600" dirty="0">
              <a:sym typeface="Wingdings" pitchFamily="2" charset="2"/>
            </a:rPr>
            <a:t>, a través de la carpeta de sol·licituds</a:t>
          </a:r>
          <a:endParaRPr lang="ca-ES" sz="1600" dirty="0"/>
        </a:p>
      </dgm:t>
    </dgm:pt>
    <dgm:pt modelId="{36C129BF-538D-47C5-AAFD-4108A22C23C6}" type="parTrans" cxnId="{A7AECB8A-B984-4312-8868-62D928C5B016}">
      <dgm:prSet/>
      <dgm:spPr/>
      <dgm:t>
        <a:bodyPr/>
        <a:lstStyle/>
        <a:p>
          <a:endParaRPr lang="ca-ES"/>
        </a:p>
      </dgm:t>
    </dgm:pt>
    <dgm:pt modelId="{C0F23FD5-DBC5-4473-8584-E3693E8FD7E3}" type="sibTrans" cxnId="{A7AECB8A-B984-4312-8868-62D928C5B016}">
      <dgm:prSet/>
      <dgm:spPr/>
      <dgm:t>
        <a:bodyPr/>
        <a:lstStyle/>
        <a:p>
          <a:endParaRPr lang="ca-ES"/>
        </a:p>
      </dgm:t>
    </dgm:pt>
    <dgm:pt modelId="{748204DA-5168-4332-AAD7-7C9E2AA7DCB2}">
      <dgm:prSet phldrT="[Text]" custT="1"/>
      <dgm:spPr/>
      <dgm:t>
        <a:bodyPr/>
        <a:lstStyle/>
        <a:p>
          <a:r>
            <a:rPr lang="ca-ES" sz="2800" dirty="0"/>
            <a:t>revisió</a:t>
          </a:r>
        </a:p>
      </dgm:t>
    </dgm:pt>
    <dgm:pt modelId="{635DC0F6-2D9E-4702-A6DA-AB717DE6C96B}" type="parTrans" cxnId="{F71F1FA0-786B-4052-880F-468EDE359D10}">
      <dgm:prSet/>
      <dgm:spPr/>
      <dgm:t>
        <a:bodyPr/>
        <a:lstStyle/>
        <a:p>
          <a:endParaRPr lang="ca-ES"/>
        </a:p>
      </dgm:t>
    </dgm:pt>
    <dgm:pt modelId="{E539B540-336D-4182-AA5D-354BA3B6CB11}" type="sibTrans" cxnId="{F71F1FA0-786B-4052-880F-468EDE359D10}">
      <dgm:prSet/>
      <dgm:spPr/>
      <dgm:t>
        <a:bodyPr/>
        <a:lstStyle/>
        <a:p>
          <a:endParaRPr lang="ca-ES"/>
        </a:p>
      </dgm:t>
    </dgm:pt>
    <dgm:pt modelId="{9D58B949-A70C-4038-84E9-8305ED5DF3C4}">
      <dgm:prSet phldrT="[Text]" custT="1"/>
      <dgm:spPr/>
      <dgm:t>
        <a:bodyPr/>
        <a:lstStyle/>
        <a:p>
          <a:r>
            <a:rPr lang="ca-ES" sz="1400" dirty="0">
              <a:sym typeface="Wingdings" pitchFamily="2" charset="2"/>
            </a:rPr>
            <a:t>Es </a:t>
          </a:r>
          <a:r>
            <a:rPr lang="ca-ES" sz="1400" b="1" dirty="0">
              <a:sym typeface="Wingdings" pitchFamily="2" charset="2"/>
            </a:rPr>
            <a:t>responsabilitza</a:t>
          </a:r>
          <a:r>
            <a:rPr lang="ca-ES" sz="1400" dirty="0">
              <a:sym typeface="Wingdings" pitchFamily="2" charset="2"/>
            </a:rPr>
            <a:t> de la comunicació amb  l’altra part i d’obtenir-ne l’acord (juntament amb el promotor). Això comporta:</a:t>
          </a:r>
          <a:endParaRPr lang="ca-ES" sz="1400" dirty="0"/>
        </a:p>
      </dgm:t>
    </dgm:pt>
    <dgm:pt modelId="{CAEFAFA5-7914-4908-9D94-484CE7F83156}" type="parTrans" cxnId="{C9AD1B87-87CE-4C19-ADC0-E962A44F75A8}">
      <dgm:prSet/>
      <dgm:spPr/>
      <dgm:t>
        <a:bodyPr/>
        <a:lstStyle/>
        <a:p>
          <a:endParaRPr lang="ca-ES"/>
        </a:p>
      </dgm:t>
    </dgm:pt>
    <dgm:pt modelId="{90E2DE5F-80A6-40C3-BEFA-0E0E48292441}" type="sibTrans" cxnId="{C9AD1B87-87CE-4C19-ADC0-E962A44F75A8}">
      <dgm:prSet/>
      <dgm:spPr/>
      <dgm:t>
        <a:bodyPr/>
        <a:lstStyle/>
        <a:p>
          <a:endParaRPr lang="ca-ES"/>
        </a:p>
      </dgm:t>
    </dgm:pt>
    <dgm:pt modelId="{1AFC8DF3-1238-4E13-AFA0-24DFE736BFFF}">
      <dgm:prSet phldrT="[Text]" custT="1"/>
      <dgm:spPr/>
      <dgm:t>
        <a:bodyPr/>
        <a:lstStyle/>
        <a:p>
          <a:r>
            <a:rPr lang="ca-ES" sz="2800" dirty="0"/>
            <a:t>circuit</a:t>
          </a:r>
        </a:p>
      </dgm:t>
    </dgm:pt>
    <dgm:pt modelId="{48A101FA-5AA9-494B-9653-8F21003B32AC}" type="parTrans" cxnId="{6B981321-A8DA-4F61-9BA1-17B177CCC7D6}">
      <dgm:prSet/>
      <dgm:spPr/>
      <dgm:t>
        <a:bodyPr/>
        <a:lstStyle/>
        <a:p>
          <a:endParaRPr lang="ca-ES"/>
        </a:p>
      </dgm:t>
    </dgm:pt>
    <dgm:pt modelId="{96A669D8-589D-4226-BF9C-EDC6901D8E5E}" type="sibTrans" cxnId="{6B981321-A8DA-4F61-9BA1-17B177CCC7D6}">
      <dgm:prSet/>
      <dgm:spPr/>
      <dgm:t>
        <a:bodyPr/>
        <a:lstStyle/>
        <a:p>
          <a:endParaRPr lang="ca-ES"/>
        </a:p>
      </dgm:t>
    </dgm:pt>
    <dgm:pt modelId="{F634C715-9849-46D8-9EEC-EFA70E6C343C}">
      <dgm:prSet phldrT="[Text]" custT="1"/>
      <dgm:spPr/>
      <dgm:t>
        <a:bodyPr/>
        <a:lstStyle/>
        <a:p>
          <a:endParaRPr lang="ca-ES" sz="1600" dirty="0"/>
        </a:p>
      </dgm:t>
    </dgm:pt>
    <dgm:pt modelId="{DDD93D30-38C1-4E59-AC83-E8E82D3C40EF}" type="parTrans" cxnId="{1B57D696-7DF4-4C88-BECA-5EB86A0A7AB9}">
      <dgm:prSet/>
      <dgm:spPr/>
      <dgm:t>
        <a:bodyPr/>
        <a:lstStyle/>
        <a:p>
          <a:endParaRPr lang="ca-ES"/>
        </a:p>
      </dgm:t>
    </dgm:pt>
    <dgm:pt modelId="{83B88BE9-D238-4065-BDED-E30DFE5C6D90}" type="sibTrans" cxnId="{1B57D696-7DF4-4C88-BECA-5EB86A0A7AB9}">
      <dgm:prSet/>
      <dgm:spPr/>
      <dgm:t>
        <a:bodyPr/>
        <a:lstStyle/>
        <a:p>
          <a:endParaRPr lang="ca-ES"/>
        </a:p>
      </dgm:t>
    </dgm:pt>
    <dgm:pt modelId="{849CB576-41B0-475F-BFA7-299E12CCDAAF}">
      <dgm:prSet custT="1"/>
      <dgm:spPr/>
      <dgm:t>
        <a:bodyPr/>
        <a:lstStyle/>
        <a:p>
          <a:r>
            <a:rPr lang="ca-ES" sz="1400" dirty="0">
              <a:sym typeface="Wingdings" pitchFamily="2" charset="2"/>
            </a:rPr>
            <a:t>També pot carregar documents adjunts al conveni (carpeta adjunts)</a:t>
          </a:r>
        </a:p>
      </dgm:t>
    </dgm:pt>
    <dgm:pt modelId="{912F03EA-79DC-4A64-ADEA-1F240642521D}" type="parTrans" cxnId="{F0CE2181-E4C8-40E6-8E92-74C5E7CFAE3A}">
      <dgm:prSet/>
      <dgm:spPr/>
      <dgm:t>
        <a:bodyPr/>
        <a:lstStyle/>
        <a:p>
          <a:endParaRPr lang="ca-ES"/>
        </a:p>
      </dgm:t>
    </dgm:pt>
    <dgm:pt modelId="{560B3D85-781E-4AEE-A031-A05986D9C605}" type="sibTrans" cxnId="{F0CE2181-E4C8-40E6-8E92-74C5E7CFAE3A}">
      <dgm:prSet/>
      <dgm:spPr/>
      <dgm:t>
        <a:bodyPr/>
        <a:lstStyle/>
        <a:p>
          <a:endParaRPr lang="ca-ES"/>
        </a:p>
      </dgm:t>
    </dgm:pt>
    <dgm:pt modelId="{2A06B9A1-16D0-49E5-AF0A-53CD5C0253F0}">
      <dgm:prSet phldrT="[Text]" custT="1"/>
      <dgm:spPr/>
      <dgm:t>
        <a:bodyPr/>
        <a:lstStyle/>
        <a:p>
          <a:r>
            <a:rPr lang="ca-ES" sz="1400" dirty="0">
              <a:sym typeface="Wingdings" pitchFamily="2" charset="2"/>
            </a:rPr>
            <a:t>Carregar i descarregar documents a la carpeta de fitxa del conveni.</a:t>
          </a:r>
          <a:endParaRPr lang="ca-ES" sz="1400" dirty="0"/>
        </a:p>
      </dgm:t>
    </dgm:pt>
    <dgm:pt modelId="{F52FFD2C-9578-4532-B949-07D327A04778}" type="parTrans" cxnId="{7720CE10-622D-45C7-8C75-701859063382}">
      <dgm:prSet/>
      <dgm:spPr/>
      <dgm:t>
        <a:bodyPr/>
        <a:lstStyle/>
        <a:p>
          <a:endParaRPr lang="ca-ES"/>
        </a:p>
      </dgm:t>
    </dgm:pt>
    <dgm:pt modelId="{B2C936E8-2A93-465F-83A5-AEBA8A63C055}" type="sibTrans" cxnId="{7720CE10-622D-45C7-8C75-701859063382}">
      <dgm:prSet/>
      <dgm:spPr/>
      <dgm:t>
        <a:bodyPr/>
        <a:lstStyle/>
        <a:p>
          <a:endParaRPr lang="ca-ES"/>
        </a:p>
      </dgm:t>
    </dgm:pt>
    <dgm:pt modelId="{A2F1E891-823C-4EDC-8504-65C0D8A96279}">
      <dgm:prSet custT="1"/>
      <dgm:spPr/>
      <dgm:t>
        <a:bodyPr/>
        <a:lstStyle/>
        <a:p>
          <a:endParaRPr lang="ca-ES" sz="1600" dirty="0">
            <a:sym typeface="Wingdings" pitchFamily="2" charset="2"/>
          </a:endParaRPr>
        </a:p>
      </dgm:t>
    </dgm:pt>
    <dgm:pt modelId="{369CC040-3ECC-4ABE-90E4-1CA1376D41BD}" type="parTrans" cxnId="{B6407173-9606-4855-A1A0-A2D3CE874AEA}">
      <dgm:prSet/>
      <dgm:spPr/>
      <dgm:t>
        <a:bodyPr/>
        <a:lstStyle/>
        <a:p>
          <a:endParaRPr lang="ca-ES"/>
        </a:p>
      </dgm:t>
    </dgm:pt>
    <dgm:pt modelId="{9992E05B-01F1-49E8-B697-A3E1C8ED5640}" type="sibTrans" cxnId="{B6407173-9606-4855-A1A0-A2D3CE874AEA}">
      <dgm:prSet/>
      <dgm:spPr/>
      <dgm:t>
        <a:bodyPr/>
        <a:lstStyle/>
        <a:p>
          <a:endParaRPr lang="ca-ES"/>
        </a:p>
      </dgm:t>
    </dgm:pt>
    <dgm:pt modelId="{8C16818E-A10E-4BE0-BC4E-4AF1B7CF6066}">
      <dgm:prSet custT="1"/>
      <dgm:spPr/>
      <dgm:t>
        <a:bodyPr/>
        <a:lstStyle/>
        <a:p>
          <a:endParaRPr lang="ca-ES" sz="1600" i="1" dirty="0">
            <a:sym typeface="Wingdings" pitchFamily="2" charset="2"/>
          </a:endParaRPr>
        </a:p>
      </dgm:t>
    </dgm:pt>
    <dgm:pt modelId="{18615597-A010-4509-B5E8-DED6F5755375}" type="parTrans" cxnId="{75992B0D-6672-4685-8EBE-2B21425F3514}">
      <dgm:prSet/>
      <dgm:spPr/>
      <dgm:t>
        <a:bodyPr/>
        <a:lstStyle/>
        <a:p>
          <a:endParaRPr lang="ca-ES"/>
        </a:p>
      </dgm:t>
    </dgm:pt>
    <dgm:pt modelId="{0B0DCDB8-30C0-4FC6-A2A0-DC39BDDF4B1B}" type="sibTrans" cxnId="{75992B0D-6672-4685-8EBE-2B21425F3514}">
      <dgm:prSet/>
      <dgm:spPr/>
      <dgm:t>
        <a:bodyPr/>
        <a:lstStyle/>
        <a:p>
          <a:endParaRPr lang="ca-ES"/>
        </a:p>
      </dgm:t>
    </dgm:pt>
    <dgm:pt modelId="{179D0A70-7B88-4C1F-95ED-33C31807C0EE}">
      <dgm:prSet phldrT="[Text]" custT="1"/>
      <dgm:spPr/>
      <dgm:t>
        <a:bodyPr/>
        <a:lstStyle/>
        <a:p>
          <a:r>
            <a:rPr lang="ca-ES" sz="3200" dirty="0"/>
            <a:t>final</a:t>
          </a:r>
        </a:p>
      </dgm:t>
    </dgm:pt>
    <dgm:pt modelId="{957DC810-A1AE-450F-978E-A1856C8267FE}" type="parTrans" cxnId="{F0E0E2C7-35CA-4A7A-82A8-E913BD6A8394}">
      <dgm:prSet/>
      <dgm:spPr/>
      <dgm:t>
        <a:bodyPr/>
        <a:lstStyle/>
        <a:p>
          <a:endParaRPr lang="ca-ES"/>
        </a:p>
      </dgm:t>
    </dgm:pt>
    <dgm:pt modelId="{0FB2EDE1-A886-4922-999B-490A3EFDEA23}" type="sibTrans" cxnId="{F0E0E2C7-35CA-4A7A-82A8-E913BD6A8394}">
      <dgm:prSet/>
      <dgm:spPr/>
      <dgm:t>
        <a:bodyPr/>
        <a:lstStyle/>
        <a:p>
          <a:endParaRPr lang="ca-ES"/>
        </a:p>
      </dgm:t>
    </dgm:pt>
    <dgm:pt modelId="{22F5CA81-3E74-4501-B5C8-59F4A0585B43}">
      <dgm:prSet custT="1"/>
      <dgm:spPr/>
      <dgm:t>
        <a:bodyPr/>
        <a:lstStyle/>
        <a:p>
          <a:endParaRPr lang="ca-ES" sz="1200" dirty="0"/>
        </a:p>
      </dgm:t>
    </dgm:pt>
    <dgm:pt modelId="{78534EC4-6D87-4489-B8A4-43A833F6997C}" type="parTrans" cxnId="{1C082172-D0CA-406E-A7EE-7DD42F43A5B3}">
      <dgm:prSet/>
      <dgm:spPr/>
      <dgm:t>
        <a:bodyPr/>
        <a:lstStyle/>
        <a:p>
          <a:endParaRPr lang="ca-ES"/>
        </a:p>
      </dgm:t>
    </dgm:pt>
    <dgm:pt modelId="{51F8601D-6D14-4E7E-B016-16271F8749AA}" type="sibTrans" cxnId="{1C082172-D0CA-406E-A7EE-7DD42F43A5B3}">
      <dgm:prSet/>
      <dgm:spPr/>
      <dgm:t>
        <a:bodyPr/>
        <a:lstStyle/>
        <a:p>
          <a:endParaRPr lang="ca-ES"/>
        </a:p>
      </dgm:t>
    </dgm:pt>
    <dgm:pt modelId="{3480C40D-4DF6-4D2D-B58F-2A79845D1CBE}">
      <dgm:prSet custT="1"/>
      <dgm:spPr/>
      <dgm:t>
        <a:bodyPr/>
        <a:lstStyle/>
        <a:p>
          <a:r>
            <a:rPr lang="ca-ES" sz="1200" dirty="0">
              <a:sym typeface="Wingdings" pitchFamily="2" charset="2"/>
            </a:rPr>
            <a:t>El seguiment del conveni abans i després de la signatura, a través de la visualització de les carpetes  gconvenis.</a:t>
          </a:r>
          <a:endParaRPr lang="ca-ES" sz="1200" dirty="0"/>
        </a:p>
      </dgm:t>
    </dgm:pt>
    <dgm:pt modelId="{4820E3F0-8AB0-4EB9-8247-1129A0DFCBEC}" type="sibTrans" cxnId="{337A9A61-EDF7-43FA-B72A-80D2F36D44B3}">
      <dgm:prSet/>
      <dgm:spPr/>
      <dgm:t>
        <a:bodyPr/>
        <a:lstStyle/>
        <a:p>
          <a:endParaRPr lang="ca-ES"/>
        </a:p>
      </dgm:t>
    </dgm:pt>
    <dgm:pt modelId="{76B8CBCB-4B9A-4EFB-A9B2-D174F6EE5153}" type="parTrans" cxnId="{337A9A61-EDF7-43FA-B72A-80D2F36D44B3}">
      <dgm:prSet/>
      <dgm:spPr/>
      <dgm:t>
        <a:bodyPr/>
        <a:lstStyle/>
        <a:p>
          <a:endParaRPr lang="ca-ES"/>
        </a:p>
      </dgm:t>
    </dgm:pt>
    <dgm:pt modelId="{9B34F76D-8FD4-4D57-A7F4-F89931899D38}">
      <dgm:prSet custT="1"/>
      <dgm:spPr/>
      <dgm:t>
        <a:bodyPr/>
        <a:lstStyle/>
        <a:p>
          <a:r>
            <a:rPr lang="ca-ES" sz="1200" dirty="0">
              <a:sym typeface="Wingdings" pitchFamily="2" charset="2"/>
            </a:rPr>
            <a:t>S’encarrega de les relacions amb l’altra part, tant d’enviar-li el conveni signat o de rebre'l i fer-lo arribar a qui calgui (rectorat/UC), a través de Correus o de l’e-mail depenent de com sigui la signatura.</a:t>
          </a:r>
          <a:endParaRPr lang="ca-ES" sz="1200" dirty="0"/>
        </a:p>
      </dgm:t>
    </dgm:pt>
    <dgm:pt modelId="{825A3343-0E32-44E9-9B9C-89F2736E8925}" type="parTrans" cxnId="{D307010B-A57E-4A86-B788-D1F331893080}">
      <dgm:prSet/>
      <dgm:spPr/>
      <dgm:t>
        <a:bodyPr/>
        <a:lstStyle/>
        <a:p>
          <a:endParaRPr lang="ca-ES"/>
        </a:p>
      </dgm:t>
    </dgm:pt>
    <dgm:pt modelId="{CB27D4DC-E791-4E06-A0BD-4EA902F5B9BA}" type="sibTrans" cxnId="{D307010B-A57E-4A86-B788-D1F331893080}">
      <dgm:prSet/>
      <dgm:spPr/>
      <dgm:t>
        <a:bodyPr/>
        <a:lstStyle/>
        <a:p>
          <a:endParaRPr lang="ca-ES"/>
        </a:p>
      </dgm:t>
    </dgm:pt>
    <dgm:pt modelId="{5C119EDE-34EA-4DCE-AB5F-2F02AFC481CD}">
      <dgm:prSet custT="1"/>
      <dgm:spPr/>
      <dgm:t>
        <a:bodyPr/>
        <a:lstStyle/>
        <a:p>
          <a:r>
            <a:rPr lang="es-ES" sz="1200" b="0" i="0" dirty="0"/>
            <a:t>El </a:t>
          </a:r>
          <a:r>
            <a:rPr lang="es-ES" sz="1200" b="0" i="0" dirty="0" err="1"/>
            <a:t>Check</a:t>
          </a:r>
          <a:r>
            <a:rPr lang="es-ES" sz="1200" b="0" i="0" dirty="0"/>
            <a:t>-in</a:t>
          </a:r>
          <a:r>
            <a:rPr lang="ca-ES" sz="1200" dirty="0">
              <a:sym typeface="Wingdings" pitchFamily="2" charset="2"/>
            </a:rPr>
            <a:t> a la carpeta de </a:t>
          </a:r>
          <a:r>
            <a:rPr lang="ca-ES" sz="1200" u="sng" dirty="0">
              <a:sym typeface="Wingdings" pitchFamily="2" charset="2"/>
            </a:rPr>
            <a:t>Signatura del conveni </a:t>
          </a:r>
          <a:r>
            <a:rPr lang="ca-ES" sz="1200" dirty="0">
              <a:sym typeface="Wingdings" pitchFamily="2" charset="2"/>
            </a:rPr>
            <a:t>quan la signatura és manuscrita: Ha de clicar a:</a:t>
          </a:r>
        </a:p>
        <a:p>
          <a:r>
            <a:rPr lang="ca-ES" sz="1200" i="1" dirty="0">
              <a:sym typeface="Wingdings" pitchFamily="2" charset="2"/>
            </a:rPr>
            <a:t>Conveni enviat a l’altra part</a:t>
          </a:r>
        </a:p>
        <a:p>
          <a:endParaRPr lang="ca-ES" sz="1200" dirty="0"/>
        </a:p>
      </dgm:t>
    </dgm:pt>
    <dgm:pt modelId="{A9F726C3-C1D1-471C-A6B6-0E4102B41ECF}" type="parTrans" cxnId="{F93E8DF8-22D9-4E35-90B3-FAF2FFAFBD08}">
      <dgm:prSet/>
      <dgm:spPr/>
      <dgm:t>
        <a:bodyPr/>
        <a:lstStyle/>
        <a:p>
          <a:endParaRPr lang="ca-ES"/>
        </a:p>
      </dgm:t>
    </dgm:pt>
    <dgm:pt modelId="{98695F3D-A0FC-40F8-A0B1-DFA0AAD1DB45}" type="sibTrans" cxnId="{F93E8DF8-22D9-4E35-90B3-FAF2FFAFBD08}">
      <dgm:prSet/>
      <dgm:spPr/>
      <dgm:t>
        <a:bodyPr/>
        <a:lstStyle/>
        <a:p>
          <a:endParaRPr lang="ca-ES"/>
        </a:p>
      </dgm:t>
    </dgm:pt>
    <dgm:pt modelId="{6E2A8B5E-57F6-4352-A727-7858202DD230}">
      <dgm:prSet custT="1"/>
      <dgm:spPr/>
      <dgm:t>
        <a:bodyPr/>
        <a:lstStyle/>
        <a:p>
          <a:r>
            <a:rPr lang="ca-ES" sz="1600" dirty="0">
              <a:sym typeface="Wingdings" pitchFamily="2" charset="2"/>
            </a:rPr>
            <a:t>Si el conveni és </a:t>
          </a:r>
          <a:r>
            <a:rPr lang="ca-ES" sz="1600" b="1" dirty="0">
              <a:sym typeface="Wingdings" pitchFamily="2" charset="2"/>
            </a:rPr>
            <a:t>digital envia un PDF a la UC (Gestor documental)</a:t>
          </a:r>
          <a:endParaRPr lang="ca-ES" sz="1600" dirty="0">
            <a:sym typeface="Wingdings" pitchFamily="2" charset="2"/>
          </a:endParaRPr>
        </a:p>
      </dgm:t>
    </dgm:pt>
    <dgm:pt modelId="{11F2C6EE-CEBC-413A-84B3-623034A9FDF2}" type="parTrans" cxnId="{B3EF8B9E-54D3-409E-A038-62CF359DB2FD}">
      <dgm:prSet/>
      <dgm:spPr/>
      <dgm:t>
        <a:bodyPr/>
        <a:lstStyle/>
        <a:p>
          <a:endParaRPr lang="ca-ES"/>
        </a:p>
      </dgm:t>
    </dgm:pt>
    <dgm:pt modelId="{E3E6CACA-AA36-4870-9889-C00DEC3DEF51}" type="sibTrans" cxnId="{B3EF8B9E-54D3-409E-A038-62CF359DB2FD}">
      <dgm:prSet/>
      <dgm:spPr/>
      <dgm:t>
        <a:bodyPr/>
        <a:lstStyle/>
        <a:p>
          <a:endParaRPr lang="ca-ES"/>
        </a:p>
      </dgm:t>
    </dgm:pt>
    <dgm:pt modelId="{B1C04696-830E-4BE2-B6D7-88DF9A1EFCAC}">
      <dgm:prSet custT="1"/>
      <dgm:spPr/>
      <dgm:t>
        <a:bodyPr/>
        <a:lstStyle/>
        <a:p>
          <a:r>
            <a:rPr lang="ca-ES" sz="1600" dirty="0">
              <a:sym typeface="Wingdings" pitchFamily="2" charset="2"/>
            </a:rPr>
            <a:t>Si el conveni és </a:t>
          </a:r>
          <a:r>
            <a:rPr lang="ca-ES" sz="1600" b="1" dirty="0">
              <a:sym typeface="Wingdings" pitchFamily="2" charset="2"/>
            </a:rPr>
            <a:t>manuscrit</a:t>
          </a:r>
          <a:r>
            <a:rPr lang="ca-ES" sz="1600" dirty="0">
              <a:sym typeface="Wingdings" pitchFamily="2" charset="2"/>
            </a:rPr>
            <a:t>, ha d’enviar l’original que es queda la UPC, al </a:t>
          </a:r>
          <a:r>
            <a:rPr lang="ca-ES" sz="1600" b="1" dirty="0">
              <a:sym typeface="Wingdings" pitchFamily="2" charset="2"/>
            </a:rPr>
            <a:t>Rectorat</a:t>
          </a:r>
          <a:r>
            <a:rPr lang="ca-ES" sz="1600" dirty="0">
              <a:sym typeface="Wingdings" pitchFamily="2" charset="2"/>
            </a:rPr>
            <a:t>, que és on s’ubica l’arxiu en paper</a:t>
          </a:r>
        </a:p>
      </dgm:t>
    </dgm:pt>
    <dgm:pt modelId="{B2E5A0FB-DB60-43CC-8718-04CDBB59B4CB}" type="parTrans" cxnId="{42EDA976-28A1-4B6A-A22A-3DECC4C8621A}">
      <dgm:prSet/>
      <dgm:spPr/>
      <dgm:t>
        <a:bodyPr/>
        <a:lstStyle/>
        <a:p>
          <a:endParaRPr lang="ca-ES"/>
        </a:p>
      </dgm:t>
    </dgm:pt>
    <dgm:pt modelId="{AC6577A3-523A-44F7-8504-A9B2C6B25134}" type="sibTrans" cxnId="{42EDA976-28A1-4B6A-A22A-3DECC4C8621A}">
      <dgm:prSet/>
      <dgm:spPr/>
      <dgm:t>
        <a:bodyPr/>
        <a:lstStyle/>
        <a:p>
          <a:endParaRPr lang="ca-ES"/>
        </a:p>
      </dgm:t>
    </dgm:pt>
    <dgm:pt modelId="{6AA76EB7-6668-42B2-97BC-5F7924219656}">
      <dgm:prSet custT="1"/>
      <dgm:spPr/>
      <dgm:t>
        <a:bodyPr/>
        <a:lstStyle/>
        <a:p>
          <a:r>
            <a:rPr lang="ca-ES" sz="1600" dirty="0">
              <a:sym typeface="Wingdings" pitchFamily="2" charset="2"/>
            </a:rPr>
            <a:t>Un cop el conveni està signat per totes les parts (si ha signat primer la UPC):</a:t>
          </a:r>
        </a:p>
      </dgm:t>
    </dgm:pt>
    <dgm:pt modelId="{32D834B8-4A14-46CD-BFAD-0F6FF2AC6A65}" type="sibTrans" cxnId="{3238A5E7-7031-472C-B67D-838C5B4AA05D}">
      <dgm:prSet/>
      <dgm:spPr/>
      <dgm:t>
        <a:bodyPr/>
        <a:lstStyle/>
        <a:p>
          <a:endParaRPr lang="ca-ES"/>
        </a:p>
      </dgm:t>
    </dgm:pt>
    <dgm:pt modelId="{B0AAC254-B49D-4BCC-8E3E-6A91304AD813}" type="parTrans" cxnId="{3238A5E7-7031-472C-B67D-838C5B4AA05D}">
      <dgm:prSet/>
      <dgm:spPr/>
      <dgm:t>
        <a:bodyPr/>
        <a:lstStyle/>
        <a:p>
          <a:endParaRPr lang="ca-ES"/>
        </a:p>
      </dgm:t>
    </dgm:pt>
    <dgm:pt modelId="{54615D41-C396-4BF9-BA5C-9A88AADA3172}">
      <dgm:prSet custT="1"/>
      <dgm:spPr/>
      <dgm:t>
        <a:bodyPr/>
        <a:lstStyle/>
        <a:p>
          <a:endParaRPr lang="ca-ES" sz="1600" dirty="0">
            <a:sym typeface="Wingdings" pitchFamily="2" charset="2"/>
          </a:endParaRPr>
        </a:p>
      </dgm:t>
    </dgm:pt>
    <dgm:pt modelId="{C460E95A-556F-4F8E-AB6A-403D151F0E5F}" type="sibTrans" cxnId="{43085E30-FB73-4133-A76A-CD4D7DB5E0D2}">
      <dgm:prSet/>
      <dgm:spPr/>
      <dgm:t>
        <a:bodyPr/>
        <a:lstStyle/>
        <a:p>
          <a:endParaRPr lang="ca-ES"/>
        </a:p>
      </dgm:t>
    </dgm:pt>
    <dgm:pt modelId="{881E2A52-F728-42B5-AECF-255B70AF6F80}" type="parTrans" cxnId="{43085E30-FB73-4133-A76A-CD4D7DB5E0D2}">
      <dgm:prSet/>
      <dgm:spPr/>
      <dgm:t>
        <a:bodyPr/>
        <a:lstStyle/>
        <a:p>
          <a:endParaRPr lang="ca-ES"/>
        </a:p>
      </dgm:t>
    </dgm:pt>
    <dgm:pt modelId="{F6FB86B3-753F-439B-96BE-EBE1D56518BE}" type="pres">
      <dgm:prSet presAssocID="{A56C287E-4F48-45C7-9F39-270414EB8A49}" presName="linearFlow" presStyleCnt="0">
        <dgm:presLayoutVars>
          <dgm:dir/>
          <dgm:animLvl val="lvl"/>
          <dgm:resizeHandles val="exact"/>
        </dgm:presLayoutVars>
      </dgm:prSet>
      <dgm:spPr/>
    </dgm:pt>
    <dgm:pt modelId="{97F1BD16-79AB-45CF-87EA-3B31E9BEA2F1}" type="pres">
      <dgm:prSet presAssocID="{F3F4D8CC-FE80-4EA4-9CED-CC04B4A6A188}" presName="composite" presStyleCnt="0"/>
      <dgm:spPr/>
    </dgm:pt>
    <dgm:pt modelId="{21F72B3D-CA04-4E76-AE01-8DC82A093E1C}" type="pres">
      <dgm:prSet presAssocID="{F3F4D8CC-FE80-4EA4-9CED-CC04B4A6A188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F4A7AD35-680A-498C-8B5C-B8B47FB8C67A}" type="pres">
      <dgm:prSet presAssocID="{F3F4D8CC-FE80-4EA4-9CED-CC04B4A6A188}" presName="descendantText" presStyleLbl="alignAcc1" presStyleIdx="0" presStyleCnt="4">
        <dgm:presLayoutVars>
          <dgm:bulletEnabled val="1"/>
        </dgm:presLayoutVars>
      </dgm:prSet>
      <dgm:spPr/>
    </dgm:pt>
    <dgm:pt modelId="{8687B760-5135-49C0-BE5E-B81EA02DBD92}" type="pres">
      <dgm:prSet presAssocID="{ECDE308F-AEBE-41F2-92BC-7EC9211659BE}" presName="sp" presStyleCnt="0"/>
      <dgm:spPr/>
    </dgm:pt>
    <dgm:pt modelId="{6AE2A71E-96FF-448C-995E-9EF8B6F40DBB}" type="pres">
      <dgm:prSet presAssocID="{748204DA-5168-4332-AAD7-7C9E2AA7DCB2}" presName="composite" presStyleCnt="0"/>
      <dgm:spPr/>
    </dgm:pt>
    <dgm:pt modelId="{5CF1E1B4-2D38-451E-B6B0-4BE69C499AEB}" type="pres">
      <dgm:prSet presAssocID="{748204DA-5168-4332-AAD7-7C9E2AA7DCB2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05356EF7-7D4C-4FCB-B132-653359C0B3D0}" type="pres">
      <dgm:prSet presAssocID="{748204DA-5168-4332-AAD7-7C9E2AA7DCB2}" presName="descendantText" presStyleLbl="alignAcc1" presStyleIdx="1" presStyleCnt="4">
        <dgm:presLayoutVars>
          <dgm:bulletEnabled val="1"/>
        </dgm:presLayoutVars>
      </dgm:prSet>
      <dgm:spPr/>
    </dgm:pt>
    <dgm:pt modelId="{78E0A528-2757-4D4D-BEBB-106ECEB9846C}" type="pres">
      <dgm:prSet presAssocID="{E539B540-336D-4182-AA5D-354BA3B6CB11}" presName="sp" presStyleCnt="0"/>
      <dgm:spPr/>
    </dgm:pt>
    <dgm:pt modelId="{312E19E4-83D4-4A5D-9721-2FF4231428F3}" type="pres">
      <dgm:prSet presAssocID="{1AFC8DF3-1238-4E13-AFA0-24DFE736BFFF}" presName="composite" presStyleCnt="0"/>
      <dgm:spPr/>
    </dgm:pt>
    <dgm:pt modelId="{F95B6C18-EE3B-4286-BDD9-2E0A0E098755}" type="pres">
      <dgm:prSet presAssocID="{1AFC8DF3-1238-4E13-AFA0-24DFE736BFFF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4EA234F7-D47B-41CA-BD9D-833274940FE6}" type="pres">
      <dgm:prSet presAssocID="{1AFC8DF3-1238-4E13-AFA0-24DFE736BFFF}" presName="descendantText" presStyleLbl="alignAcc1" presStyleIdx="2" presStyleCnt="4" custScaleY="107793">
        <dgm:presLayoutVars>
          <dgm:bulletEnabled val="1"/>
        </dgm:presLayoutVars>
      </dgm:prSet>
      <dgm:spPr/>
    </dgm:pt>
    <dgm:pt modelId="{5EDB1936-106B-45A6-B0D6-E564412452E0}" type="pres">
      <dgm:prSet presAssocID="{96A669D8-589D-4226-BF9C-EDC6901D8E5E}" presName="sp" presStyleCnt="0"/>
      <dgm:spPr/>
    </dgm:pt>
    <dgm:pt modelId="{88D562ED-C343-4649-9C01-3EEB25787643}" type="pres">
      <dgm:prSet presAssocID="{179D0A70-7B88-4C1F-95ED-33C31807C0EE}" presName="composite" presStyleCnt="0"/>
      <dgm:spPr/>
    </dgm:pt>
    <dgm:pt modelId="{F0A12E3C-9102-4AD4-8ABA-2C1A730D94F5}" type="pres">
      <dgm:prSet presAssocID="{179D0A70-7B88-4C1F-95ED-33C31807C0EE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8A2C7F1D-88A0-4238-B905-B67AE8E4F03E}" type="pres">
      <dgm:prSet presAssocID="{179D0A70-7B88-4C1F-95ED-33C31807C0EE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DA9CFE07-D394-410F-B5C6-EA665FFF8757}" type="presOf" srcId="{1AFC8DF3-1238-4E13-AFA0-24DFE736BFFF}" destId="{F95B6C18-EE3B-4286-BDD9-2E0A0E098755}" srcOrd="0" destOrd="0" presId="urn:microsoft.com/office/officeart/2005/8/layout/chevron2"/>
    <dgm:cxn modelId="{D307010B-A57E-4A86-B788-D1F331893080}" srcId="{1AFC8DF3-1238-4E13-AFA0-24DFE736BFFF}" destId="{9B34F76D-8FD4-4D57-A7F4-F89931899D38}" srcOrd="2" destOrd="0" parTransId="{825A3343-0E32-44E9-9B9C-89F2736E8925}" sibTransId="{CB27D4DC-E791-4E06-A0BD-4EA902F5B9BA}"/>
    <dgm:cxn modelId="{75992B0D-6672-4685-8EBE-2B21425F3514}" srcId="{A2F1E891-823C-4EDC-8504-65C0D8A96279}" destId="{8C16818E-A10E-4BE0-BC4E-4AF1B7CF6066}" srcOrd="0" destOrd="0" parTransId="{18615597-A010-4509-B5E8-DED6F5755375}" sibTransId="{0B0DCDB8-30C0-4FC6-A2A0-DC39BDDF4B1B}"/>
    <dgm:cxn modelId="{FCE68D0F-FEB1-4B88-B070-22AF85195112}" srcId="{A56C287E-4F48-45C7-9F39-270414EB8A49}" destId="{F3F4D8CC-FE80-4EA4-9CED-CC04B4A6A188}" srcOrd="0" destOrd="0" parTransId="{5FCA3039-3675-48FB-831F-7455F91CD124}" sibTransId="{ECDE308F-AEBE-41F2-92BC-7EC9211659BE}"/>
    <dgm:cxn modelId="{7720CE10-622D-45C7-8C75-701859063382}" srcId="{9D58B949-A70C-4038-84E9-8305ED5DF3C4}" destId="{2A06B9A1-16D0-49E5-AF0A-53CD5C0253F0}" srcOrd="0" destOrd="0" parTransId="{F52FFD2C-9578-4532-B949-07D327A04778}" sibTransId="{B2C936E8-2A93-465F-83A5-AEBA8A63C055}"/>
    <dgm:cxn modelId="{1A5F3D16-9B35-4258-9042-4E331C480AF8}" type="presOf" srcId="{F634C715-9849-46D8-9EEC-EFA70E6C343C}" destId="{8A2C7F1D-88A0-4238-B905-B67AE8E4F03E}" srcOrd="0" destOrd="0" presId="urn:microsoft.com/office/officeart/2005/8/layout/chevron2"/>
    <dgm:cxn modelId="{6B981321-A8DA-4F61-9BA1-17B177CCC7D6}" srcId="{A56C287E-4F48-45C7-9F39-270414EB8A49}" destId="{1AFC8DF3-1238-4E13-AFA0-24DFE736BFFF}" srcOrd="2" destOrd="0" parTransId="{48A101FA-5AA9-494B-9653-8F21003B32AC}" sibTransId="{96A669D8-589D-4226-BF9C-EDC6901D8E5E}"/>
    <dgm:cxn modelId="{4A1A7721-5C89-4C5C-9BDD-EEB47C64E277}" type="presOf" srcId="{5C119EDE-34EA-4DCE-AB5F-2F02AFC481CD}" destId="{4EA234F7-D47B-41CA-BD9D-833274940FE6}" srcOrd="0" destOrd="3" presId="urn:microsoft.com/office/officeart/2005/8/layout/chevron2"/>
    <dgm:cxn modelId="{43085E30-FB73-4133-A76A-CD4D7DB5E0D2}" srcId="{179D0A70-7B88-4C1F-95ED-33C31807C0EE}" destId="{54615D41-C396-4BF9-BA5C-9A88AADA3172}" srcOrd="1" destOrd="0" parTransId="{881E2A52-F728-42B5-AECF-255B70AF6F80}" sibTransId="{C460E95A-556F-4F8E-AB6A-403D151F0E5F}"/>
    <dgm:cxn modelId="{8692903C-64C0-48F1-949C-FBA4B2BD55AF}" type="presOf" srcId="{87ACEBD8-C735-4BE5-B302-CB910ED3E305}" destId="{F4A7AD35-680A-498C-8B5C-B8B47FB8C67A}" srcOrd="0" destOrd="0" presId="urn:microsoft.com/office/officeart/2005/8/layout/chevron2"/>
    <dgm:cxn modelId="{A06B9340-0CB2-4FFE-8E8D-9D9B0FBDAF4E}" type="presOf" srcId="{9D58B949-A70C-4038-84E9-8305ED5DF3C4}" destId="{05356EF7-7D4C-4FCB-B132-653359C0B3D0}" srcOrd="0" destOrd="0" presId="urn:microsoft.com/office/officeart/2005/8/layout/chevron2"/>
    <dgm:cxn modelId="{7B838141-5317-4DC7-A92B-552BAE20A648}" type="presOf" srcId="{748204DA-5168-4332-AAD7-7C9E2AA7DCB2}" destId="{5CF1E1B4-2D38-451E-B6B0-4BE69C499AEB}" srcOrd="0" destOrd="0" presId="urn:microsoft.com/office/officeart/2005/8/layout/chevron2"/>
    <dgm:cxn modelId="{337A9A61-EDF7-43FA-B72A-80D2F36D44B3}" srcId="{1AFC8DF3-1238-4E13-AFA0-24DFE736BFFF}" destId="{3480C40D-4DF6-4D2D-B58F-2A79845D1CBE}" srcOrd="1" destOrd="0" parTransId="{76B8CBCB-4B9A-4EFB-A9B2-D174F6EE5153}" sibTransId="{4820E3F0-8AB0-4EB9-8247-1129A0DFCBEC}"/>
    <dgm:cxn modelId="{492D8645-0DB4-437F-956A-D4D481F38AE1}" type="presOf" srcId="{A2F1E891-823C-4EDC-8504-65C0D8A96279}" destId="{8A2C7F1D-88A0-4238-B905-B67AE8E4F03E}" srcOrd="0" destOrd="5" presId="urn:microsoft.com/office/officeart/2005/8/layout/chevron2"/>
    <dgm:cxn modelId="{920AFF49-9848-41B1-85E9-7F175C8AB31A}" type="presOf" srcId="{849CB576-41B0-475F-BFA7-299E12CCDAAF}" destId="{05356EF7-7D4C-4FCB-B132-653359C0B3D0}" srcOrd="0" destOrd="2" presId="urn:microsoft.com/office/officeart/2005/8/layout/chevron2"/>
    <dgm:cxn modelId="{1C082172-D0CA-406E-A7EE-7DD42F43A5B3}" srcId="{1AFC8DF3-1238-4E13-AFA0-24DFE736BFFF}" destId="{22F5CA81-3E74-4501-B5C8-59F4A0585B43}" srcOrd="0" destOrd="0" parTransId="{78534EC4-6D87-4489-B8A4-43A833F6997C}" sibTransId="{51F8601D-6D14-4E7E-B016-16271F8749AA}"/>
    <dgm:cxn modelId="{B6407173-9606-4855-A1A0-A2D3CE874AEA}" srcId="{179D0A70-7B88-4C1F-95ED-33C31807C0EE}" destId="{A2F1E891-823C-4EDC-8504-65C0D8A96279}" srcOrd="3" destOrd="0" parTransId="{369CC040-3ECC-4ABE-90E4-1CA1376D41BD}" sibTransId="{9992E05B-01F1-49E8-B697-A3E1C8ED5640}"/>
    <dgm:cxn modelId="{42EDA976-28A1-4B6A-A22A-3DECC4C8621A}" srcId="{6AA76EB7-6668-42B2-97BC-5F7924219656}" destId="{B1C04696-830E-4BE2-B6D7-88DF9A1EFCAC}" srcOrd="1" destOrd="0" parTransId="{B2E5A0FB-DB60-43CC-8718-04CDBB59B4CB}" sibTransId="{AC6577A3-523A-44F7-8504-A9B2C6B25134}"/>
    <dgm:cxn modelId="{A544F45A-8036-47FD-830D-ACF17EE2EBB2}" type="presOf" srcId="{54615D41-C396-4BF9-BA5C-9A88AADA3172}" destId="{8A2C7F1D-88A0-4238-B905-B67AE8E4F03E}" srcOrd="0" destOrd="1" presId="urn:microsoft.com/office/officeart/2005/8/layout/chevron2"/>
    <dgm:cxn modelId="{5F183280-8AEC-4527-B858-48739BF08EC4}" type="presOf" srcId="{22F5CA81-3E74-4501-B5C8-59F4A0585B43}" destId="{4EA234F7-D47B-41CA-BD9D-833274940FE6}" srcOrd="0" destOrd="0" presId="urn:microsoft.com/office/officeart/2005/8/layout/chevron2"/>
    <dgm:cxn modelId="{F0CE2181-E4C8-40E6-8E92-74C5E7CFAE3A}" srcId="{9D58B949-A70C-4038-84E9-8305ED5DF3C4}" destId="{849CB576-41B0-475F-BFA7-299E12CCDAAF}" srcOrd="1" destOrd="0" parTransId="{912F03EA-79DC-4A64-ADEA-1F240642521D}" sibTransId="{560B3D85-781E-4AEE-A031-A05986D9C605}"/>
    <dgm:cxn modelId="{C9AD1B87-87CE-4C19-ADC0-E962A44F75A8}" srcId="{748204DA-5168-4332-AAD7-7C9E2AA7DCB2}" destId="{9D58B949-A70C-4038-84E9-8305ED5DF3C4}" srcOrd="0" destOrd="0" parTransId="{CAEFAFA5-7914-4908-9D94-484CE7F83156}" sibTransId="{90E2DE5F-80A6-40C3-BEFA-0E0E48292441}"/>
    <dgm:cxn modelId="{B51BC789-8A23-44B5-AE8E-F57C7442FFF4}" type="presOf" srcId="{6E2A8B5E-57F6-4352-A727-7858202DD230}" destId="{8A2C7F1D-88A0-4238-B905-B67AE8E4F03E}" srcOrd="0" destOrd="3" presId="urn:microsoft.com/office/officeart/2005/8/layout/chevron2"/>
    <dgm:cxn modelId="{A7AECB8A-B984-4312-8868-62D928C5B016}" srcId="{F3F4D8CC-FE80-4EA4-9CED-CC04B4A6A188}" destId="{87ACEBD8-C735-4BE5-B302-CB910ED3E305}" srcOrd="0" destOrd="0" parTransId="{36C129BF-538D-47C5-AAFD-4108A22C23C6}" sibTransId="{C0F23FD5-DBC5-4473-8584-E3693E8FD7E3}"/>
    <dgm:cxn modelId="{1B57D696-7DF4-4C88-BECA-5EB86A0A7AB9}" srcId="{179D0A70-7B88-4C1F-95ED-33C31807C0EE}" destId="{F634C715-9849-46D8-9EEC-EFA70E6C343C}" srcOrd="0" destOrd="0" parTransId="{DDD93D30-38C1-4E59-AC83-E8E82D3C40EF}" sibTransId="{83B88BE9-D238-4065-BDED-E30DFE5C6D90}"/>
    <dgm:cxn modelId="{94DDFB96-6E8B-4D53-B068-D26250CD2DD0}" type="presOf" srcId="{6AA76EB7-6668-42B2-97BC-5F7924219656}" destId="{8A2C7F1D-88A0-4238-B905-B67AE8E4F03E}" srcOrd="0" destOrd="2" presId="urn:microsoft.com/office/officeart/2005/8/layout/chevron2"/>
    <dgm:cxn modelId="{C47E529D-5595-4CD9-A8A0-D5ADBD248DDA}" type="presOf" srcId="{F3F4D8CC-FE80-4EA4-9CED-CC04B4A6A188}" destId="{21F72B3D-CA04-4E76-AE01-8DC82A093E1C}" srcOrd="0" destOrd="0" presId="urn:microsoft.com/office/officeart/2005/8/layout/chevron2"/>
    <dgm:cxn modelId="{B3EF8B9E-54D3-409E-A038-62CF359DB2FD}" srcId="{6AA76EB7-6668-42B2-97BC-5F7924219656}" destId="{6E2A8B5E-57F6-4352-A727-7858202DD230}" srcOrd="0" destOrd="0" parTransId="{11F2C6EE-CEBC-413A-84B3-623034A9FDF2}" sibTransId="{E3E6CACA-AA36-4870-9889-C00DEC3DEF51}"/>
    <dgm:cxn modelId="{F71F1FA0-786B-4052-880F-468EDE359D10}" srcId="{A56C287E-4F48-45C7-9F39-270414EB8A49}" destId="{748204DA-5168-4332-AAD7-7C9E2AA7DCB2}" srcOrd="1" destOrd="0" parTransId="{635DC0F6-2D9E-4702-A6DA-AB717DE6C96B}" sibTransId="{E539B540-336D-4182-AA5D-354BA3B6CB11}"/>
    <dgm:cxn modelId="{1FF7B5AC-6B43-45F3-A139-74A0D43142D2}" type="presOf" srcId="{8C16818E-A10E-4BE0-BC4E-4AF1B7CF6066}" destId="{8A2C7F1D-88A0-4238-B905-B67AE8E4F03E}" srcOrd="0" destOrd="6" presId="urn:microsoft.com/office/officeart/2005/8/layout/chevron2"/>
    <dgm:cxn modelId="{24E4E1B7-49AC-4457-8B8C-B6C16A8D92E5}" type="presOf" srcId="{A56C287E-4F48-45C7-9F39-270414EB8A49}" destId="{F6FB86B3-753F-439B-96BE-EBE1D56518BE}" srcOrd="0" destOrd="0" presId="urn:microsoft.com/office/officeart/2005/8/layout/chevron2"/>
    <dgm:cxn modelId="{1FB870C7-DC3A-4681-886B-C3966055E36D}" type="presOf" srcId="{2A06B9A1-16D0-49E5-AF0A-53CD5C0253F0}" destId="{05356EF7-7D4C-4FCB-B132-653359C0B3D0}" srcOrd="0" destOrd="1" presId="urn:microsoft.com/office/officeart/2005/8/layout/chevron2"/>
    <dgm:cxn modelId="{F0E0E2C7-35CA-4A7A-82A8-E913BD6A8394}" srcId="{A56C287E-4F48-45C7-9F39-270414EB8A49}" destId="{179D0A70-7B88-4C1F-95ED-33C31807C0EE}" srcOrd="3" destOrd="0" parTransId="{957DC810-A1AE-450F-978E-A1856C8267FE}" sibTransId="{0FB2EDE1-A886-4922-999B-490A3EFDEA23}"/>
    <dgm:cxn modelId="{0366D8E0-02AC-4E2D-A522-2C8DFD0F7669}" type="presOf" srcId="{9B34F76D-8FD4-4D57-A7F4-F89931899D38}" destId="{4EA234F7-D47B-41CA-BD9D-833274940FE6}" srcOrd="0" destOrd="2" presId="urn:microsoft.com/office/officeart/2005/8/layout/chevron2"/>
    <dgm:cxn modelId="{FC9441E3-A1DE-483B-BC7A-C1D519BEEC26}" type="presOf" srcId="{B1C04696-830E-4BE2-B6D7-88DF9A1EFCAC}" destId="{8A2C7F1D-88A0-4238-B905-B67AE8E4F03E}" srcOrd="0" destOrd="4" presId="urn:microsoft.com/office/officeart/2005/8/layout/chevron2"/>
    <dgm:cxn modelId="{3238A5E7-7031-472C-B67D-838C5B4AA05D}" srcId="{179D0A70-7B88-4C1F-95ED-33C31807C0EE}" destId="{6AA76EB7-6668-42B2-97BC-5F7924219656}" srcOrd="2" destOrd="0" parTransId="{B0AAC254-B49D-4BCC-8E3E-6A91304AD813}" sibTransId="{32D834B8-4A14-46CD-BFAD-0F6FF2AC6A65}"/>
    <dgm:cxn modelId="{A78162EC-9FA2-4377-82E5-478694843C9B}" type="presOf" srcId="{179D0A70-7B88-4C1F-95ED-33C31807C0EE}" destId="{F0A12E3C-9102-4AD4-8ABA-2C1A730D94F5}" srcOrd="0" destOrd="0" presId="urn:microsoft.com/office/officeart/2005/8/layout/chevron2"/>
    <dgm:cxn modelId="{14DF2AEE-6001-45DC-A48E-6CD5B910800F}" type="presOf" srcId="{3480C40D-4DF6-4D2D-B58F-2A79845D1CBE}" destId="{4EA234F7-D47B-41CA-BD9D-833274940FE6}" srcOrd="0" destOrd="1" presId="urn:microsoft.com/office/officeart/2005/8/layout/chevron2"/>
    <dgm:cxn modelId="{F93E8DF8-22D9-4E35-90B3-FAF2FFAFBD08}" srcId="{1AFC8DF3-1238-4E13-AFA0-24DFE736BFFF}" destId="{5C119EDE-34EA-4DCE-AB5F-2F02AFC481CD}" srcOrd="3" destOrd="0" parTransId="{A9F726C3-C1D1-471C-A6B6-0E4102B41ECF}" sibTransId="{98695F3D-A0FC-40F8-A0B1-DFA0AAD1DB45}"/>
    <dgm:cxn modelId="{CB34B2DF-9669-4199-A7EF-F2A148C7169C}" type="presParOf" srcId="{F6FB86B3-753F-439B-96BE-EBE1D56518BE}" destId="{97F1BD16-79AB-45CF-87EA-3B31E9BEA2F1}" srcOrd="0" destOrd="0" presId="urn:microsoft.com/office/officeart/2005/8/layout/chevron2"/>
    <dgm:cxn modelId="{7C9F1541-E108-409B-BE13-721245A85484}" type="presParOf" srcId="{97F1BD16-79AB-45CF-87EA-3B31E9BEA2F1}" destId="{21F72B3D-CA04-4E76-AE01-8DC82A093E1C}" srcOrd="0" destOrd="0" presId="urn:microsoft.com/office/officeart/2005/8/layout/chevron2"/>
    <dgm:cxn modelId="{F652A385-1521-46B7-BF1B-F5D533222629}" type="presParOf" srcId="{97F1BD16-79AB-45CF-87EA-3B31E9BEA2F1}" destId="{F4A7AD35-680A-498C-8B5C-B8B47FB8C67A}" srcOrd="1" destOrd="0" presId="urn:microsoft.com/office/officeart/2005/8/layout/chevron2"/>
    <dgm:cxn modelId="{536F072C-8667-40E0-B639-9D0F5C3DD1FF}" type="presParOf" srcId="{F6FB86B3-753F-439B-96BE-EBE1D56518BE}" destId="{8687B760-5135-49C0-BE5E-B81EA02DBD92}" srcOrd="1" destOrd="0" presId="urn:microsoft.com/office/officeart/2005/8/layout/chevron2"/>
    <dgm:cxn modelId="{B28C20D1-CF4E-46D4-BF43-D1328AD4E520}" type="presParOf" srcId="{F6FB86B3-753F-439B-96BE-EBE1D56518BE}" destId="{6AE2A71E-96FF-448C-995E-9EF8B6F40DBB}" srcOrd="2" destOrd="0" presId="urn:microsoft.com/office/officeart/2005/8/layout/chevron2"/>
    <dgm:cxn modelId="{B6976991-44CC-4890-9789-216CFDFEEB0B}" type="presParOf" srcId="{6AE2A71E-96FF-448C-995E-9EF8B6F40DBB}" destId="{5CF1E1B4-2D38-451E-B6B0-4BE69C499AEB}" srcOrd="0" destOrd="0" presId="urn:microsoft.com/office/officeart/2005/8/layout/chevron2"/>
    <dgm:cxn modelId="{C3D0E04B-7722-4A07-909E-707E13FD5040}" type="presParOf" srcId="{6AE2A71E-96FF-448C-995E-9EF8B6F40DBB}" destId="{05356EF7-7D4C-4FCB-B132-653359C0B3D0}" srcOrd="1" destOrd="0" presId="urn:microsoft.com/office/officeart/2005/8/layout/chevron2"/>
    <dgm:cxn modelId="{C541E505-AEB3-445B-8E19-E822D2F0AA36}" type="presParOf" srcId="{F6FB86B3-753F-439B-96BE-EBE1D56518BE}" destId="{78E0A528-2757-4D4D-BEBB-106ECEB9846C}" srcOrd="3" destOrd="0" presId="urn:microsoft.com/office/officeart/2005/8/layout/chevron2"/>
    <dgm:cxn modelId="{A10AD58E-2D12-4D72-9463-090220CED3A8}" type="presParOf" srcId="{F6FB86B3-753F-439B-96BE-EBE1D56518BE}" destId="{312E19E4-83D4-4A5D-9721-2FF4231428F3}" srcOrd="4" destOrd="0" presId="urn:microsoft.com/office/officeart/2005/8/layout/chevron2"/>
    <dgm:cxn modelId="{8484D152-CA4E-440B-8D59-402ADC1510B0}" type="presParOf" srcId="{312E19E4-83D4-4A5D-9721-2FF4231428F3}" destId="{F95B6C18-EE3B-4286-BDD9-2E0A0E098755}" srcOrd="0" destOrd="0" presId="urn:microsoft.com/office/officeart/2005/8/layout/chevron2"/>
    <dgm:cxn modelId="{44CC1F3F-3B71-4F36-AF3F-B94EC3ABD8AB}" type="presParOf" srcId="{312E19E4-83D4-4A5D-9721-2FF4231428F3}" destId="{4EA234F7-D47B-41CA-BD9D-833274940FE6}" srcOrd="1" destOrd="0" presId="urn:microsoft.com/office/officeart/2005/8/layout/chevron2"/>
    <dgm:cxn modelId="{4A28E306-15E8-4209-B716-475A731A91B7}" type="presParOf" srcId="{F6FB86B3-753F-439B-96BE-EBE1D56518BE}" destId="{5EDB1936-106B-45A6-B0D6-E564412452E0}" srcOrd="5" destOrd="0" presId="urn:microsoft.com/office/officeart/2005/8/layout/chevron2"/>
    <dgm:cxn modelId="{21719A44-4B4F-49B4-B281-80F751E0AC05}" type="presParOf" srcId="{F6FB86B3-753F-439B-96BE-EBE1D56518BE}" destId="{88D562ED-C343-4649-9C01-3EEB25787643}" srcOrd="6" destOrd="0" presId="urn:microsoft.com/office/officeart/2005/8/layout/chevron2"/>
    <dgm:cxn modelId="{0F7C33B5-FC6B-4F95-80E5-499987EA0AC5}" type="presParOf" srcId="{88D562ED-C343-4649-9C01-3EEB25787643}" destId="{F0A12E3C-9102-4AD4-8ABA-2C1A730D94F5}" srcOrd="0" destOrd="0" presId="urn:microsoft.com/office/officeart/2005/8/layout/chevron2"/>
    <dgm:cxn modelId="{D294DCEB-2696-484D-BC73-7D36B5DF65D9}" type="presParOf" srcId="{88D562ED-C343-4649-9C01-3EEB25787643}" destId="{8A2C7F1D-88A0-4238-B905-B67AE8E4F0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630542-27B0-469B-9D60-F1A69899643A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CE67B9-8D09-4BD9-843A-ADF7B10EF69A}">
      <dsp:nvSpPr>
        <dsp:cNvPr id="0" name=""/>
        <dsp:cNvSpPr/>
      </dsp:nvSpPr>
      <dsp:spPr>
        <a:xfrm>
          <a:off x="3050" y="1219199"/>
          <a:ext cx="1467445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100" kern="1200" dirty="0"/>
            <a:t>Sol·licituds</a:t>
          </a:r>
        </a:p>
      </dsp:txBody>
      <dsp:txXfrm>
        <a:off x="74685" y="1290834"/>
        <a:ext cx="1324175" cy="1482330"/>
      </dsp:txXfrm>
    </dsp:sp>
    <dsp:sp modelId="{9C3E7B06-C464-46CB-AC0D-C8812E00BF05}">
      <dsp:nvSpPr>
        <dsp:cNvPr id="0" name=""/>
        <dsp:cNvSpPr/>
      </dsp:nvSpPr>
      <dsp:spPr>
        <a:xfrm>
          <a:off x="1543868" y="1219199"/>
          <a:ext cx="1467445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100" kern="1200" dirty="0"/>
            <a:t>Les meves activitats</a:t>
          </a:r>
        </a:p>
      </dsp:txBody>
      <dsp:txXfrm>
        <a:off x="1615503" y="1290834"/>
        <a:ext cx="1324175" cy="1482330"/>
      </dsp:txXfrm>
    </dsp:sp>
    <dsp:sp modelId="{5334BD06-B25F-400D-9AC8-2535FC6567A5}">
      <dsp:nvSpPr>
        <dsp:cNvPr id="0" name=""/>
        <dsp:cNvSpPr/>
      </dsp:nvSpPr>
      <dsp:spPr>
        <a:xfrm>
          <a:off x="3084686" y="1219199"/>
          <a:ext cx="1467445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100" kern="1200" dirty="0"/>
            <a:t>En tramitació</a:t>
          </a:r>
        </a:p>
      </dsp:txBody>
      <dsp:txXfrm>
        <a:off x="3156321" y="1290834"/>
        <a:ext cx="1324175" cy="1482330"/>
      </dsp:txXfrm>
    </dsp:sp>
    <dsp:sp modelId="{D9636B1B-7574-4D1D-B7C2-D976D2A4EDAC}">
      <dsp:nvSpPr>
        <dsp:cNvPr id="0" name=""/>
        <dsp:cNvSpPr/>
      </dsp:nvSpPr>
      <dsp:spPr>
        <a:xfrm>
          <a:off x="4625503" y="1219199"/>
          <a:ext cx="1467445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100" kern="1200" dirty="0"/>
            <a:t>En execució</a:t>
          </a:r>
        </a:p>
      </dsp:txBody>
      <dsp:txXfrm>
        <a:off x="4697138" y="1290834"/>
        <a:ext cx="1324175" cy="14823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F72B3D-CA04-4E76-AE01-8DC82A093E1C}">
      <dsp:nvSpPr>
        <dsp:cNvPr id="0" name=""/>
        <dsp:cNvSpPr/>
      </dsp:nvSpPr>
      <dsp:spPr>
        <a:xfrm rot="5400000">
          <a:off x="-226472" y="236095"/>
          <a:ext cx="1509818" cy="105687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800" kern="1200" dirty="0"/>
            <a:t>previ</a:t>
          </a:r>
        </a:p>
      </dsp:txBody>
      <dsp:txXfrm rot="-5400000">
        <a:off x="1" y="538060"/>
        <a:ext cx="1056873" cy="452945"/>
      </dsp:txXfrm>
    </dsp:sp>
    <dsp:sp modelId="{F4A7AD35-680A-498C-8B5C-B8B47FB8C67A}">
      <dsp:nvSpPr>
        <dsp:cNvPr id="0" name=""/>
        <dsp:cNvSpPr/>
      </dsp:nvSpPr>
      <dsp:spPr>
        <a:xfrm rot="5400000">
          <a:off x="4053948" y="-2987452"/>
          <a:ext cx="981382" cy="69755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600" b="1" kern="1200" dirty="0">
              <a:sym typeface="Wingdings" pitchFamily="2" charset="2"/>
            </a:rPr>
            <a:t>l</a:t>
          </a:r>
          <a:r>
            <a:rPr lang="ca-ES" sz="1600" kern="1200" dirty="0">
              <a:sym typeface="Wingdings" pitchFamily="2" charset="2"/>
            </a:rPr>
            <a:t>’</a:t>
          </a:r>
          <a:r>
            <a:rPr lang="ca-ES" sz="1600" b="1" kern="1200" dirty="0">
              <a:sym typeface="Wingdings" pitchFamily="2" charset="2"/>
            </a:rPr>
            <a:t>alta del conveni</a:t>
          </a:r>
          <a:r>
            <a:rPr lang="ca-ES" sz="1600" kern="1200" dirty="0">
              <a:sym typeface="Wingdings" pitchFamily="2" charset="2"/>
            </a:rPr>
            <a:t>, a través de la carpeta de sol·licituds</a:t>
          </a:r>
          <a:endParaRPr lang="ca-ES" sz="1600" kern="1200" dirty="0"/>
        </a:p>
      </dsp:txBody>
      <dsp:txXfrm rot="-5400000">
        <a:off x="1056874" y="57529"/>
        <a:ext cx="6927625" cy="885568"/>
      </dsp:txXfrm>
    </dsp:sp>
    <dsp:sp modelId="{5CF1E1B4-2D38-451E-B6B0-4BE69C499AEB}">
      <dsp:nvSpPr>
        <dsp:cNvPr id="0" name=""/>
        <dsp:cNvSpPr/>
      </dsp:nvSpPr>
      <dsp:spPr>
        <a:xfrm rot="5400000">
          <a:off x="-226472" y="1603240"/>
          <a:ext cx="1509818" cy="105687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800" kern="1200" dirty="0"/>
            <a:t>revisió</a:t>
          </a:r>
        </a:p>
      </dsp:txBody>
      <dsp:txXfrm rot="-5400000">
        <a:off x="1" y="1905205"/>
        <a:ext cx="1056873" cy="452945"/>
      </dsp:txXfrm>
    </dsp:sp>
    <dsp:sp modelId="{05356EF7-7D4C-4FCB-B132-653359C0B3D0}">
      <dsp:nvSpPr>
        <dsp:cNvPr id="0" name=""/>
        <dsp:cNvSpPr/>
      </dsp:nvSpPr>
      <dsp:spPr>
        <a:xfrm rot="5400000">
          <a:off x="4053948" y="-1620307"/>
          <a:ext cx="981382" cy="69755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400" kern="1200" dirty="0">
              <a:sym typeface="Wingdings" pitchFamily="2" charset="2"/>
            </a:rPr>
            <a:t>Es </a:t>
          </a:r>
          <a:r>
            <a:rPr lang="ca-ES" sz="1400" b="1" kern="1200" dirty="0">
              <a:sym typeface="Wingdings" pitchFamily="2" charset="2"/>
            </a:rPr>
            <a:t>responsabilitza</a:t>
          </a:r>
          <a:r>
            <a:rPr lang="ca-ES" sz="1400" kern="1200" dirty="0">
              <a:sym typeface="Wingdings" pitchFamily="2" charset="2"/>
            </a:rPr>
            <a:t> de la comunicació amb  l’altra part i d’obtenir-ne l’acord (juntament amb el promotor). Això comporta:</a:t>
          </a:r>
          <a:endParaRPr lang="ca-E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400" kern="1200" dirty="0">
              <a:sym typeface="Wingdings" pitchFamily="2" charset="2"/>
            </a:rPr>
            <a:t>Carregar i descarregar documents a la carpeta de fitxa del conveni.</a:t>
          </a:r>
          <a:endParaRPr lang="ca-E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400" kern="1200" dirty="0">
              <a:sym typeface="Wingdings" pitchFamily="2" charset="2"/>
            </a:rPr>
            <a:t>També pot carregar documents adjunts al conveni (carpeta adjunts)</a:t>
          </a:r>
        </a:p>
      </dsp:txBody>
      <dsp:txXfrm rot="-5400000">
        <a:off x="1056874" y="1424674"/>
        <a:ext cx="6927625" cy="885568"/>
      </dsp:txXfrm>
    </dsp:sp>
    <dsp:sp modelId="{F95B6C18-EE3B-4286-BDD9-2E0A0E098755}">
      <dsp:nvSpPr>
        <dsp:cNvPr id="0" name=""/>
        <dsp:cNvSpPr/>
      </dsp:nvSpPr>
      <dsp:spPr>
        <a:xfrm rot="5400000">
          <a:off x="-226472" y="3008625"/>
          <a:ext cx="1509818" cy="105687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800" kern="1200" dirty="0"/>
            <a:t>circuit</a:t>
          </a:r>
        </a:p>
      </dsp:txBody>
      <dsp:txXfrm rot="-5400000">
        <a:off x="1" y="3310590"/>
        <a:ext cx="1056873" cy="452945"/>
      </dsp:txXfrm>
    </dsp:sp>
    <dsp:sp modelId="{4EA234F7-D47B-41CA-BD9D-833274940FE6}">
      <dsp:nvSpPr>
        <dsp:cNvPr id="0" name=""/>
        <dsp:cNvSpPr/>
      </dsp:nvSpPr>
      <dsp:spPr>
        <a:xfrm rot="5400000">
          <a:off x="4015708" y="-214922"/>
          <a:ext cx="1057861" cy="69755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a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200" kern="1200" dirty="0">
              <a:sym typeface="Wingdings" pitchFamily="2" charset="2"/>
            </a:rPr>
            <a:t>El seguiment del conveni abans i després de la signatura, a través de la visualització de les carpetes  gconvenis.</a:t>
          </a:r>
          <a:endParaRPr lang="ca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200" kern="1200" dirty="0">
              <a:sym typeface="Wingdings" pitchFamily="2" charset="2"/>
            </a:rPr>
            <a:t>S’encarrega de les relacions amb l’altra part, tant d’enviar-li el conveni signat o de rebre'l i fer-lo arribar a qui calgui (rectorat/UC), a través de Correus o de l’e-mail depenent de com sigui la signatura.</a:t>
          </a:r>
          <a:endParaRPr lang="ca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b="0" i="0" kern="1200" dirty="0"/>
            <a:t>El </a:t>
          </a:r>
          <a:r>
            <a:rPr lang="es-ES" sz="1200" b="0" i="0" kern="1200" dirty="0" err="1"/>
            <a:t>Check</a:t>
          </a:r>
          <a:r>
            <a:rPr lang="es-ES" sz="1200" b="0" i="0" kern="1200" dirty="0"/>
            <a:t>-in</a:t>
          </a:r>
          <a:r>
            <a:rPr lang="ca-ES" sz="1200" kern="1200" dirty="0">
              <a:sym typeface="Wingdings" pitchFamily="2" charset="2"/>
            </a:rPr>
            <a:t> a la carpeta de </a:t>
          </a:r>
          <a:r>
            <a:rPr lang="ca-ES" sz="1200" u="sng" kern="1200" dirty="0">
              <a:sym typeface="Wingdings" pitchFamily="2" charset="2"/>
            </a:rPr>
            <a:t>Signatura del conveni </a:t>
          </a:r>
          <a:r>
            <a:rPr lang="ca-ES" sz="1200" kern="1200" dirty="0">
              <a:sym typeface="Wingdings" pitchFamily="2" charset="2"/>
            </a:rPr>
            <a:t>quan la signatura és manuscrita: Ha de clicar a: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200" i="1" kern="1200" dirty="0">
              <a:sym typeface="Wingdings" pitchFamily="2" charset="2"/>
            </a:rPr>
            <a:t>Conveni enviat a l’altra part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a-ES" sz="1200" kern="1200" dirty="0"/>
        </a:p>
      </dsp:txBody>
      <dsp:txXfrm rot="-5400000">
        <a:off x="1056873" y="2795554"/>
        <a:ext cx="6923891" cy="954579"/>
      </dsp:txXfrm>
    </dsp:sp>
    <dsp:sp modelId="{F0A12E3C-9102-4AD4-8ABA-2C1A730D94F5}">
      <dsp:nvSpPr>
        <dsp:cNvPr id="0" name=""/>
        <dsp:cNvSpPr/>
      </dsp:nvSpPr>
      <dsp:spPr>
        <a:xfrm rot="5400000">
          <a:off x="-226472" y="4375770"/>
          <a:ext cx="1509818" cy="105687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3200" kern="1200" dirty="0"/>
            <a:t>final</a:t>
          </a:r>
        </a:p>
      </dsp:txBody>
      <dsp:txXfrm rot="-5400000">
        <a:off x="1" y="4677735"/>
        <a:ext cx="1056873" cy="452945"/>
      </dsp:txXfrm>
    </dsp:sp>
    <dsp:sp modelId="{8A2C7F1D-88A0-4238-B905-B67AE8E4F03E}">
      <dsp:nvSpPr>
        <dsp:cNvPr id="0" name=""/>
        <dsp:cNvSpPr/>
      </dsp:nvSpPr>
      <dsp:spPr>
        <a:xfrm rot="5400000">
          <a:off x="4053690" y="1152480"/>
          <a:ext cx="981898" cy="69755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a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a-ES" sz="1600" kern="1200" dirty="0">
            <a:sym typeface="Wingdings" pitchFamily="2" charset="2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600" kern="1200" dirty="0">
              <a:sym typeface="Wingdings" pitchFamily="2" charset="2"/>
            </a:rPr>
            <a:t>Un cop el conveni està signat per totes les parts (si ha signat primer la UPC):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600" kern="1200" dirty="0">
              <a:sym typeface="Wingdings" pitchFamily="2" charset="2"/>
            </a:rPr>
            <a:t>Si el conveni és </a:t>
          </a:r>
          <a:r>
            <a:rPr lang="ca-ES" sz="1600" b="1" kern="1200" dirty="0">
              <a:sym typeface="Wingdings" pitchFamily="2" charset="2"/>
            </a:rPr>
            <a:t>digital envia un PDF a la UC (Gestor documental)</a:t>
          </a:r>
          <a:endParaRPr lang="ca-ES" sz="1600" kern="1200" dirty="0">
            <a:sym typeface="Wingdings" pitchFamily="2" charset="2"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600" kern="1200" dirty="0">
              <a:sym typeface="Wingdings" pitchFamily="2" charset="2"/>
            </a:rPr>
            <a:t>Si el conveni és </a:t>
          </a:r>
          <a:r>
            <a:rPr lang="ca-ES" sz="1600" b="1" kern="1200" dirty="0">
              <a:sym typeface="Wingdings" pitchFamily="2" charset="2"/>
            </a:rPr>
            <a:t>manuscrit</a:t>
          </a:r>
          <a:r>
            <a:rPr lang="ca-ES" sz="1600" kern="1200" dirty="0">
              <a:sym typeface="Wingdings" pitchFamily="2" charset="2"/>
            </a:rPr>
            <a:t>, ha d’enviar l’original que es queda la UPC, al </a:t>
          </a:r>
          <a:r>
            <a:rPr lang="ca-ES" sz="1600" b="1" kern="1200" dirty="0">
              <a:sym typeface="Wingdings" pitchFamily="2" charset="2"/>
            </a:rPr>
            <a:t>Rectorat</a:t>
          </a:r>
          <a:r>
            <a:rPr lang="ca-ES" sz="1600" kern="1200" dirty="0">
              <a:sym typeface="Wingdings" pitchFamily="2" charset="2"/>
            </a:rPr>
            <a:t>, que és on s’ubica l’arxiu en paper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a-ES" sz="1600" kern="1200" dirty="0">
            <a:sym typeface="Wingdings" pitchFamily="2" charset="2"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a-ES" sz="1600" i="1" kern="1200" dirty="0">
            <a:sym typeface="Wingdings" pitchFamily="2" charset="2"/>
          </a:endParaRPr>
        </a:p>
      </dsp:txBody>
      <dsp:txXfrm rot="-5400000">
        <a:off x="1056873" y="4197229"/>
        <a:ext cx="6927600" cy="8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11597-873F-44AD-90CE-DE2C36E7D4AE}" type="datetimeFigureOut">
              <a:rPr lang="ca-ES" smtClean="0"/>
              <a:t>27/2/2024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AF72A-18B1-44A8-8604-6F0143534317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39491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03ABE-8CB4-46F4-A945-ABD09C12F3CC}" type="datetimeFigureOut">
              <a:rPr lang="es-ES" smtClean="0"/>
              <a:t>27/02/2024</a:t>
            </a:fld>
            <a:endParaRPr lang="es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79450" y="4767263"/>
            <a:ext cx="5435600" cy="39004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8100" y="94091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0D7B8-04DC-493B-A27F-5858B00FC56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2820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/>
              <a:t>Feu clic aquí per editar l'estil de subtítols del patró.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9BA2-FEDB-420F-A174-0295B3764EF3}" type="datetime1">
              <a:rPr lang="ca-ES" smtClean="0"/>
              <a:t>27/2/2024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3064-B366-4D84-A552-E70B1F5E55B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42F4-6B8B-4D92-9541-40CAA390458E}" type="datetime1">
              <a:rPr lang="ca-ES" smtClean="0"/>
              <a:t>27/2/2024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3064-B366-4D84-A552-E70B1F5E55B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46ED4-F4F1-406E-89AF-E7C5FB61B067}" type="datetime1">
              <a:rPr lang="ca-ES" smtClean="0"/>
              <a:t>27/2/2024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3064-B366-4D84-A552-E70B1F5E55B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14198-1D26-40D1-9100-66222B03EFE7}" type="datetime1">
              <a:rPr lang="ca-ES" smtClean="0"/>
              <a:t>27/2/2024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3064-B366-4D84-A552-E70B1F5E55B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els estils de text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CE84D-519B-4D53-8BF0-637B828286E7}" type="datetime1">
              <a:rPr lang="ca-ES" smtClean="0"/>
              <a:t>27/2/2024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3064-B366-4D84-A552-E70B1F5E55B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CFD6-7DAD-4F3C-AA31-F4DFCB024C98}" type="datetime1">
              <a:rPr lang="ca-ES" smtClean="0"/>
              <a:t>27/2/2024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3064-B366-4D84-A552-E70B1F5E55B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els estils de text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els estils de text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4FCB-4125-43A5-B683-9A7D79C86B31}" type="datetime1">
              <a:rPr lang="ca-ES" smtClean="0"/>
              <a:t>27/2/2024</a:t>
            </a:fld>
            <a:endParaRPr lang="ca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3064-B366-4D84-A552-E70B1F5E55B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5852-D3BD-47D7-9638-947D365AF6C3}" type="datetime1">
              <a:rPr lang="ca-ES" smtClean="0"/>
              <a:t>27/2/2024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3064-B366-4D84-A552-E70B1F5E55B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8A08-5CF4-4A90-A4D3-006A5B5608E6}" type="datetime1">
              <a:rPr lang="ca-ES" smtClean="0"/>
              <a:t>27/2/2024</a:t>
            </a:fld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3064-B366-4D84-A552-E70B1F5E55B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els estils de text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CD01-E408-4279-8C61-6D4A04CEFA06}" type="datetime1">
              <a:rPr lang="ca-ES" smtClean="0"/>
              <a:t>27/2/2024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3064-B366-4D84-A552-E70B1F5E55B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els estils de text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2462-D7D3-4466-A505-1EA138EFAD93}" type="datetime1">
              <a:rPr lang="ca-ES" smtClean="0"/>
              <a:t>27/2/2024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3064-B366-4D84-A552-E70B1F5E55B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016E2-919E-49BE-9591-03312AEB1344}" type="datetime1">
              <a:rPr lang="ca-ES" smtClean="0"/>
              <a:t>27/2/2024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E3064-B366-4D84-A552-E70B1F5E55BC}" type="slidenum">
              <a:rPr lang="ca-ES" smtClean="0"/>
              <a:pPr/>
              <a:t>‹#›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hyperlink" Target="http://www.upc.edu/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1.png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dondear rectángulo de esquina del mismo lado"/>
          <p:cNvSpPr/>
          <p:nvPr/>
        </p:nvSpPr>
        <p:spPr>
          <a:xfrm flipV="1">
            <a:off x="952500" y="-4"/>
            <a:ext cx="7691466" cy="142856"/>
          </a:xfrm>
          <a:prstGeom prst="round2SameRect">
            <a:avLst/>
          </a:prstGeom>
          <a:solidFill>
            <a:srgbClr val="007D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10" name="9 Conector recto"/>
          <p:cNvCxnSpPr/>
          <p:nvPr/>
        </p:nvCxnSpPr>
        <p:spPr>
          <a:xfrm>
            <a:off x="952500" y="774700"/>
            <a:ext cx="7762904" cy="11094"/>
          </a:xfrm>
          <a:prstGeom prst="line">
            <a:avLst/>
          </a:prstGeom>
          <a:ln w="12700">
            <a:solidFill>
              <a:srgbClr val="007D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219126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1457658" y="1257300"/>
            <a:ext cx="66960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s-ES" dirty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endParaRPr lang="es-ES" dirty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endParaRPr lang="es-ES" dirty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endParaRPr lang="es-ES" dirty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endParaRPr lang="es-ES" dirty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endParaRPr lang="es-ES" dirty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endParaRPr lang="es-ES" dirty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endParaRPr lang="es-ES" dirty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endParaRPr lang="es-ES" dirty="0">
              <a:sym typeface="Wingdings" pitchFamily="2" charset="2"/>
            </a:endParaRPr>
          </a:p>
          <a:p>
            <a:endParaRPr lang="es-ES" dirty="0"/>
          </a:p>
        </p:txBody>
      </p:sp>
      <p:sp>
        <p:nvSpPr>
          <p:cNvPr id="8" name="Contenidor de contingut 3"/>
          <p:cNvSpPr txBox="1">
            <a:spLocks/>
          </p:cNvSpPr>
          <p:nvPr/>
        </p:nvSpPr>
        <p:spPr>
          <a:xfrm>
            <a:off x="899592" y="1196752"/>
            <a:ext cx="7514159" cy="4751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ca-E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QuadreDeText 8"/>
          <p:cNvSpPr txBox="1"/>
          <p:nvPr/>
        </p:nvSpPr>
        <p:spPr>
          <a:xfrm>
            <a:off x="1704343" y="1918773"/>
            <a:ext cx="59046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    </a:t>
            </a:r>
            <a:r>
              <a:rPr lang="es-ES" sz="40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gconvenis</a:t>
            </a:r>
            <a:r>
              <a:rPr lang="es-E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/>
            <a:r>
              <a:rPr lang="es-E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GESTOR DE CONVENIS UPC</a:t>
            </a:r>
          </a:p>
          <a:p>
            <a:pPr algn="ctr"/>
            <a:r>
              <a:rPr lang="ca-E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Estructura, Estats i Fases dels convenis</a:t>
            </a:r>
            <a:endParaRPr lang="es-ES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3064-B366-4D84-A552-E70B1F5E55BC}" type="slidenum">
              <a:rPr lang="ca-ES" smtClean="0"/>
              <a:pPr/>
              <a:t>1</a:t>
            </a:fld>
            <a:endParaRPr lang="ca-ES"/>
          </a:p>
        </p:txBody>
      </p:sp>
      <p:sp>
        <p:nvSpPr>
          <p:cNvPr id="3" name="AutoShape 2" descr="Gestio de Convenis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84138" y="-1063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7864" y="2085493"/>
            <a:ext cx="476250" cy="447675"/>
          </a:xfrm>
          <a:prstGeom prst="rect">
            <a:avLst/>
          </a:prstGeom>
        </p:spPr>
      </p:pic>
      <p:sp>
        <p:nvSpPr>
          <p:cNvPr id="12" name="QuadreDeText 11"/>
          <p:cNvSpPr txBox="1"/>
          <p:nvPr/>
        </p:nvSpPr>
        <p:spPr>
          <a:xfrm>
            <a:off x="7092280" y="270051"/>
            <a:ext cx="2463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i="1" dirty="0"/>
              <a:t>gconvenis</a:t>
            </a:r>
          </a:p>
        </p:txBody>
      </p:sp>
      <p:pic>
        <p:nvPicPr>
          <p:cNvPr id="6" name="À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55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52">
        <p14:reveal/>
      </p:transition>
    </mc:Choice>
    <mc:Fallback xmlns="">
      <p:transition spd="slow" advClick="0" advTm="40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dondear rectángulo de esquina del mismo lado"/>
          <p:cNvSpPr/>
          <p:nvPr/>
        </p:nvSpPr>
        <p:spPr>
          <a:xfrm flipV="1">
            <a:off x="952500" y="-4"/>
            <a:ext cx="7691466" cy="142856"/>
          </a:xfrm>
          <a:prstGeom prst="round2SameRect">
            <a:avLst/>
          </a:prstGeom>
          <a:solidFill>
            <a:srgbClr val="007D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10" name="9 Conector recto"/>
          <p:cNvCxnSpPr/>
          <p:nvPr/>
        </p:nvCxnSpPr>
        <p:spPr>
          <a:xfrm>
            <a:off x="952500" y="774700"/>
            <a:ext cx="7762904" cy="11094"/>
          </a:xfrm>
          <a:prstGeom prst="line">
            <a:avLst/>
          </a:prstGeom>
          <a:ln w="12700">
            <a:solidFill>
              <a:srgbClr val="007D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19126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3064-B366-4D84-A552-E70B1F5E55BC}" type="slidenum">
              <a:rPr lang="ca-ES" smtClean="0"/>
              <a:pPr/>
              <a:t>10</a:t>
            </a:fld>
            <a:endParaRPr lang="ca-ES" dirty="0"/>
          </a:p>
        </p:txBody>
      </p:sp>
      <p:sp>
        <p:nvSpPr>
          <p:cNvPr id="12" name="QuadreDeText 11"/>
          <p:cNvSpPr txBox="1"/>
          <p:nvPr/>
        </p:nvSpPr>
        <p:spPr>
          <a:xfrm>
            <a:off x="6444208" y="24631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i="1" dirty="0"/>
              <a:t>En tramitació</a:t>
            </a:r>
            <a:endParaRPr lang="es-ES" sz="2400" b="1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B43386-CE17-4E25-8327-8C2EC94AB39A}"/>
              </a:ext>
            </a:extLst>
          </p:cNvPr>
          <p:cNvSpPr/>
          <p:nvPr/>
        </p:nvSpPr>
        <p:spPr>
          <a:xfrm>
            <a:off x="251520" y="1124744"/>
            <a:ext cx="8640960" cy="1807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3270" marR="782955" eaLnBrk="0" hangingPunct="0">
              <a:lnSpc>
                <a:spcPct val="106000"/>
              </a:lnSpc>
              <a:spcBef>
                <a:spcPts val="910"/>
              </a:spcBef>
            </a:pPr>
            <a:r>
              <a:rPr lang="ca-E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En</a:t>
            </a:r>
            <a:r>
              <a:rPr lang="ca-ES" sz="2000" spc="-15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a-E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aquest bloc estan tots els</a:t>
            </a:r>
            <a:r>
              <a:rPr lang="ca-ES" sz="2000" spc="-1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a-E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convenis que no estan en el bloc de “les meves activitats” i per tant pendents</a:t>
            </a:r>
            <a:r>
              <a:rPr lang="ca-ES" sz="2000" spc="-1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a-E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d’intervenció</a:t>
            </a:r>
            <a:r>
              <a:rPr lang="ca-ES" sz="2000" spc="-15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a-E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de l’altra part, (unitat de convenis, revisor, tramitadora), i que encara no han passat al bloc “En execució” </a:t>
            </a:r>
          </a:p>
          <a:p>
            <a:pPr marL="763270" eaLnBrk="0" hangingPunct="0">
              <a:spcBef>
                <a:spcPts val="810"/>
              </a:spcBef>
              <a:spcAft>
                <a:spcPts val="0"/>
              </a:spcAft>
            </a:pPr>
            <a:r>
              <a:rPr lang="ca-E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Com</a:t>
            </a:r>
            <a:r>
              <a:rPr lang="ca-ES" sz="2000" spc="-4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a-E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es</a:t>
            </a:r>
            <a:r>
              <a:rPr lang="ca-ES" sz="2000" spc="-1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a-E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pot</a:t>
            </a:r>
            <a:r>
              <a:rPr lang="ca-ES" sz="2000" spc="-15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a-E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observar</a:t>
            </a:r>
            <a:r>
              <a:rPr lang="ca-ES" sz="2000" spc="-25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a-E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la</a:t>
            </a:r>
            <a:r>
              <a:rPr lang="ca-ES" sz="2000" spc="-1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a-E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pantalla</a:t>
            </a:r>
            <a:r>
              <a:rPr lang="ca-ES" sz="2000" spc="-15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a-E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és</a:t>
            </a:r>
            <a:r>
              <a:rPr lang="ca-ES" sz="2000" spc="-5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a-E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igual</a:t>
            </a:r>
            <a:r>
              <a:rPr lang="ca-ES" sz="2000" spc="-15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a-E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que</a:t>
            </a:r>
            <a:r>
              <a:rPr lang="ca-ES" sz="2000" spc="-15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a-E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la</a:t>
            </a:r>
            <a:r>
              <a:rPr lang="ca-ES" sz="2000" spc="-15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a-E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de</a:t>
            </a:r>
            <a:r>
              <a:rPr lang="ca-ES" sz="2000" spc="5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a-ES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Les</a:t>
            </a:r>
            <a:r>
              <a:rPr lang="ca-ES" sz="2000" b="1" spc="-2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a-ES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meves</a:t>
            </a:r>
            <a:r>
              <a:rPr lang="ca-ES" sz="2000" b="1" spc="-5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a-ES" sz="2000" b="1" spc="-10" dirty="0">
                <a:latin typeface="Calibri" panose="020F0502020204030204" pitchFamily="34" charset="0"/>
                <a:ea typeface="Times New Roman" panose="02020603050405020304" pitchFamily="18" charset="0"/>
              </a:rPr>
              <a:t>activitats.</a:t>
            </a:r>
            <a:endParaRPr lang="ca-ES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E542E20-BE47-43CC-B68C-679BA8C3F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29000"/>
            <a:ext cx="3995539" cy="221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344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Click="0" advTm="15000">
        <p15:prstTrans prst="peelOff"/>
      </p:transition>
    </mc:Choice>
    <mc:Fallback xmlns="">
      <p:transition spd="slow" advClick="0" advTm="1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dondear rectángulo de esquina del mismo lado"/>
          <p:cNvSpPr/>
          <p:nvPr/>
        </p:nvSpPr>
        <p:spPr>
          <a:xfrm flipV="1">
            <a:off x="952500" y="-4"/>
            <a:ext cx="7691466" cy="142856"/>
          </a:xfrm>
          <a:prstGeom prst="round2SameRect">
            <a:avLst/>
          </a:prstGeom>
          <a:solidFill>
            <a:srgbClr val="007D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10" name="9 Conector recto"/>
          <p:cNvCxnSpPr/>
          <p:nvPr/>
        </p:nvCxnSpPr>
        <p:spPr>
          <a:xfrm>
            <a:off x="952500" y="774700"/>
            <a:ext cx="7762904" cy="11094"/>
          </a:xfrm>
          <a:prstGeom prst="line">
            <a:avLst/>
          </a:prstGeom>
          <a:ln w="12700">
            <a:solidFill>
              <a:srgbClr val="007D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19126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3064-B366-4D84-A552-E70B1F5E55BC}" type="slidenum">
              <a:rPr lang="ca-ES" smtClean="0"/>
              <a:pPr/>
              <a:t>11</a:t>
            </a:fld>
            <a:endParaRPr lang="ca-ES" dirty="0"/>
          </a:p>
        </p:txBody>
      </p:sp>
      <p:sp>
        <p:nvSpPr>
          <p:cNvPr id="12" name="QuadreDeText 11"/>
          <p:cNvSpPr txBox="1"/>
          <p:nvPr/>
        </p:nvSpPr>
        <p:spPr>
          <a:xfrm>
            <a:off x="6553201" y="245655"/>
            <a:ext cx="1979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i="1" dirty="0"/>
              <a:t>En execució</a:t>
            </a:r>
            <a:endParaRPr lang="es-ES" sz="2400" b="1" i="1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52500" y="36758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8" name="Imatg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48880"/>
            <a:ext cx="6120680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347152" y="1027771"/>
            <a:ext cx="62491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spcBef>
                <a:spcPts val="900"/>
              </a:spcBef>
              <a:spcAft>
                <a:spcPts val="0"/>
              </a:spcAft>
            </a:pPr>
            <a:r>
              <a:rPr lang="ca-E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En</a:t>
            </a:r>
            <a:r>
              <a:rPr lang="ca-ES" sz="2000" spc="-3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a-E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aquest</a:t>
            </a:r>
            <a:r>
              <a:rPr lang="ca-ES" sz="2000" spc="-15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a-E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bloc</a:t>
            </a:r>
            <a:r>
              <a:rPr lang="ca-ES" sz="2000" spc="-15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a-E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es troben</a:t>
            </a:r>
            <a:r>
              <a:rPr lang="ca-ES" sz="2000" spc="-15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a-E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els convenis</a:t>
            </a:r>
            <a:r>
              <a:rPr lang="ca-ES" sz="2000" spc="-15" dirty="0">
                <a:latin typeface="Calibri" panose="020F0502020204030204" pitchFamily="34" charset="0"/>
                <a:ea typeface="Times New Roman" panose="02020603050405020304" pitchFamily="18" charset="0"/>
              </a:rPr>
              <a:t> que s’han signat per totes les parts, que la seva vigència ha començat i per tant el seu </a:t>
            </a:r>
            <a:r>
              <a:rPr lang="ca-E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estat és</a:t>
            </a:r>
            <a:r>
              <a:rPr lang="ca-ES" sz="2000" spc="-5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a-ES" sz="2000" b="1" spc="-10" dirty="0">
                <a:latin typeface="Calibri" panose="020F0502020204030204" pitchFamily="34" charset="0"/>
                <a:ea typeface="Times New Roman" panose="02020603050405020304" pitchFamily="18" charset="0"/>
              </a:rPr>
              <a:t>VIGENT.</a:t>
            </a:r>
            <a:endParaRPr lang="es-ES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3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0000">
        <p:checker/>
      </p:transition>
    </mc:Choice>
    <mc:Fallback xmlns="">
      <p:transition spd="slow" advClick="0" advTm="10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dondear rectángulo de esquina del mismo lado"/>
          <p:cNvSpPr/>
          <p:nvPr/>
        </p:nvSpPr>
        <p:spPr>
          <a:xfrm flipV="1">
            <a:off x="952500" y="-4"/>
            <a:ext cx="7691466" cy="142856"/>
          </a:xfrm>
          <a:prstGeom prst="round2SameRect">
            <a:avLst/>
          </a:prstGeom>
          <a:solidFill>
            <a:srgbClr val="007D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10" name="9 Conector recto"/>
          <p:cNvCxnSpPr/>
          <p:nvPr/>
        </p:nvCxnSpPr>
        <p:spPr>
          <a:xfrm>
            <a:off x="952500" y="774700"/>
            <a:ext cx="7762904" cy="11094"/>
          </a:xfrm>
          <a:prstGeom prst="line">
            <a:avLst/>
          </a:prstGeom>
          <a:ln w="12700">
            <a:solidFill>
              <a:srgbClr val="007D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19126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3064-B366-4D84-A552-E70B1F5E55BC}" type="slidenum">
              <a:rPr lang="ca-ES" smtClean="0"/>
              <a:pPr/>
              <a:t>12</a:t>
            </a:fld>
            <a:endParaRPr lang="ca-ES" dirty="0"/>
          </a:p>
        </p:txBody>
      </p:sp>
      <p:sp>
        <p:nvSpPr>
          <p:cNvPr id="7" name="QuadreDeText 6"/>
          <p:cNvSpPr txBox="1"/>
          <p:nvPr/>
        </p:nvSpPr>
        <p:spPr>
          <a:xfrm>
            <a:off x="5220072" y="246312"/>
            <a:ext cx="3495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i="1" dirty="0"/>
              <a:t>Els estats dels convenis</a:t>
            </a:r>
            <a:endParaRPr lang="es-ES" sz="2400" b="1" i="1" dirty="0"/>
          </a:p>
        </p:txBody>
      </p:sp>
      <p:graphicFrame>
        <p:nvGraphicFramePr>
          <p:cNvPr id="4" name="Tau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099061"/>
              </p:ext>
            </p:extLst>
          </p:nvPr>
        </p:nvGraphicFramePr>
        <p:xfrm>
          <a:off x="572612" y="994600"/>
          <a:ext cx="7887820" cy="5385054"/>
        </p:xfrm>
        <a:graphic>
          <a:graphicData uri="http://schemas.openxmlformats.org/drawingml/2006/table">
            <a:tbl>
              <a:tblPr firstRow="1" firstCol="1" bandRow="1"/>
              <a:tblGrid>
                <a:gridCol w="3154571">
                  <a:extLst>
                    <a:ext uri="{9D8B030D-6E8A-4147-A177-3AD203B41FA5}">
                      <a16:colId xmlns:a16="http://schemas.microsoft.com/office/drawing/2014/main" val="2380936200"/>
                    </a:ext>
                  </a:extLst>
                </a:gridCol>
                <a:gridCol w="4733249">
                  <a:extLst>
                    <a:ext uri="{9D8B030D-6E8A-4147-A177-3AD203B41FA5}">
                      <a16:colId xmlns:a16="http://schemas.microsoft.com/office/drawing/2014/main" val="741582008"/>
                    </a:ext>
                  </a:extLst>
                </a:gridCol>
              </a:tblGrid>
              <a:tr h="30691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2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Estat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065616"/>
                  </a:ext>
                </a:extLst>
              </a:tr>
              <a:tr h="3069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Anul·lat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tramitació d’un conveni finalment no es fa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3519534"/>
                  </a:ext>
                </a:extLst>
              </a:tr>
              <a:tr h="3069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Caducat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conveni arriba a termini sense cap pròrroga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5682818"/>
                  </a:ext>
                </a:extLst>
              </a:tr>
              <a:tr h="6138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Denunciat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conveni es finalitza abans del seu termini a petició d’alguna de les parts que han signat el conveni 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8400511"/>
                  </a:ext>
                </a:extLst>
              </a:tr>
              <a:tr h="6138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Esborrany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tramitador ha donat d’alta un conveni i manca que la UC faci l’alta definitiva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6435828"/>
                  </a:ext>
                </a:extLst>
              </a:tr>
              <a:tr h="6138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Esperant signatura altra part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rector ha signat el conveni i manca el conveni signat per totes les parts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289728"/>
                  </a:ext>
                </a:extLst>
              </a:tr>
              <a:tr h="3069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Prorrogat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conveni s’ha prorrogat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1445291"/>
                  </a:ext>
                </a:extLst>
              </a:tr>
              <a:tr h="6138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Revisor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conveni està en mans d’un revisor, pot ser un assessor de SSJJ o d’un altre servei o àrea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4425832"/>
                  </a:ext>
                </a:extLst>
              </a:tr>
              <a:tr h="3069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Tramitador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conveni està en mans del tramitador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2832101"/>
                  </a:ext>
                </a:extLst>
              </a:tr>
              <a:tr h="3069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Unitat de convenis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conveni està en mans de la UC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7521064"/>
                  </a:ext>
                </a:extLst>
              </a:tr>
              <a:tr h="3069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Vigent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conveni està en execució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4378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36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>
        <p14:prism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dondear rectángulo de esquina del mismo lado"/>
          <p:cNvSpPr/>
          <p:nvPr/>
        </p:nvSpPr>
        <p:spPr>
          <a:xfrm flipV="1">
            <a:off x="952500" y="-4"/>
            <a:ext cx="7691466" cy="142856"/>
          </a:xfrm>
          <a:prstGeom prst="round2SameRect">
            <a:avLst/>
          </a:prstGeom>
          <a:solidFill>
            <a:srgbClr val="007D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10" name="9 Conector recto"/>
          <p:cNvCxnSpPr/>
          <p:nvPr/>
        </p:nvCxnSpPr>
        <p:spPr>
          <a:xfrm>
            <a:off x="952500" y="774700"/>
            <a:ext cx="7762904" cy="11094"/>
          </a:xfrm>
          <a:prstGeom prst="line">
            <a:avLst/>
          </a:prstGeom>
          <a:ln w="12700">
            <a:solidFill>
              <a:srgbClr val="007D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19126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3064-B366-4D84-A552-E70B1F5E55BC}" type="slidenum">
              <a:rPr lang="ca-ES" smtClean="0"/>
              <a:pPr/>
              <a:t>13</a:t>
            </a:fld>
            <a:endParaRPr lang="ca-ES" dirty="0"/>
          </a:p>
        </p:txBody>
      </p:sp>
      <p:sp>
        <p:nvSpPr>
          <p:cNvPr id="7" name="QuadreDeText 6"/>
          <p:cNvSpPr txBox="1"/>
          <p:nvPr/>
        </p:nvSpPr>
        <p:spPr>
          <a:xfrm>
            <a:off x="5880415" y="313035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a-ES" sz="2400" b="1" i="1" dirty="0">
                <a:solidFill>
                  <a:prstClr val="black"/>
                </a:solidFill>
              </a:rPr>
              <a:t>Fases del conveni </a:t>
            </a:r>
            <a:endParaRPr lang="es-ES" sz="2400" b="1" i="1" dirty="0">
              <a:solidFill>
                <a:prstClr val="black"/>
              </a:solidFill>
            </a:endParaRPr>
          </a:p>
        </p:txBody>
      </p:sp>
      <p:pic>
        <p:nvPicPr>
          <p:cNvPr id="21" name="Imatg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1034280"/>
            <a:ext cx="7646451" cy="505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03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>
        <p14:prism/>
      </p:transition>
    </mc:Choice>
    <mc:Fallback xmlns="">
      <p:transition spd="slow" advClick="0" advTm="1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dondear rectángulo de esquina del mismo lado"/>
          <p:cNvSpPr/>
          <p:nvPr/>
        </p:nvSpPr>
        <p:spPr>
          <a:xfrm flipV="1">
            <a:off x="952500" y="-4"/>
            <a:ext cx="7691466" cy="142856"/>
          </a:xfrm>
          <a:prstGeom prst="round2SameRect">
            <a:avLst/>
          </a:prstGeom>
          <a:solidFill>
            <a:srgbClr val="007D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10" name="9 Conector recto"/>
          <p:cNvCxnSpPr/>
          <p:nvPr/>
        </p:nvCxnSpPr>
        <p:spPr>
          <a:xfrm>
            <a:off x="952500" y="774700"/>
            <a:ext cx="7762904" cy="11094"/>
          </a:xfrm>
          <a:prstGeom prst="line">
            <a:avLst/>
          </a:prstGeom>
          <a:ln w="12700">
            <a:solidFill>
              <a:srgbClr val="007D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19126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3064-B366-4D84-A552-E70B1F5E55BC}" type="slidenum">
              <a:rPr lang="ca-ES" smtClean="0"/>
              <a:pPr/>
              <a:t>2</a:t>
            </a:fld>
            <a:endParaRPr lang="ca-ES" dirty="0"/>
          </a:p>
        </p:txBody>
      </p:sp>
      <p:graphicFrame>
        <p:nvGraphicFramePr>
          <p:cNvPr id="24" name="Diagrama 23"/>
          <p:cNvGraphicFramePr/>
          <p:nvPr>
            <p:extLst>
              <p:ext uri="{D42A27DB-BD31-4B8C-83A1-F6EECF244321}">
                <p14:modId xmlns:p14="http://schemas.microsoft.com/office/powerpoint/2010/main" val="730501385"/>
              </p:ext>
            </p:extLst>
          </p:nvPr>
        </p:nvGraphicFramePr>
        <p:xfrm>
          <a:off x="1502866" y="265747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952500" y="868416"/>
            <a:ext cx="76914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dirty="0"/>
              <a:t>gconvenis</a:t>
            </a:r>
            <a:r>
              <a:rPr lang="es-ES" dirty="0"/>
              <a:t> </a:t>
            </a:r>
            <a:r>
              <a:rPr lang="ca-ES" dirty="0"/>
              <a:t>està estructurat en 4 blocs, que es poden visualitzar quan s’entra a l’aplicació, aquests blocs tenen a veure amb el recorregut i l’estat del conveni.</a:t>
            </a:r>
          </a:p>
          <a:p>
            <a:endParaRPr lang="ca-ES" dirty="0"/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6532" y="1689702"/>
            <a:ext cx="5797798" cy="792549"/>
          </a:xfrm>
          <a:prstGeom prst="rect">
            <a:avLst/>
          </a:prstGeom>
        </p:spPr>
      </p:pic>
      <p:sp>
        <p:nvSpPr>
          <p:cNvPr id="12" name="QuadreDeText 11"/>
          <p:cNvSpPr txBox="1"/>
          <p:nvPr/>
        </p:nvSpPr>
        <p:spPr>
          <a:xfrm>
            <a:off x="5827612" y="230413"/>
            <a:ext cx="3113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i="1" dirty="0"/>
              <a:t> Estructura gconvenis</a:t>
            </a:r>
            <a:endParaRPr lang="es-ES" sz="2400" b="1" i="1" dirty="0"/>
          </a:p>
        </p:txBody>
      </p:sp>
    </p:spTree>
    <p:extLst>
      <p:ext uri="{BB962C8B-B14F-4D97-AF65-F5344CB8AC3E}">
        <p14:creationId xmlns:p14="http://schemas.microsoft.com/office/powerpoint/2010/main" val="311257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dondear rectángulo de esquina del mismo lado"/>
          <p:cNvSpPr/>
          <p:nvPr/>
        </p:nvSpPr>
        <p:spPr>
          <a:xfrm flipV="1">
            <a:off x="952500" y="-4"/>
            <a:ext cx="7691466" cy="142856"/>
          </a:xfrm>
          <a:prstGeom prst="round2SameRect">
            <a:avLst/>
          </a:prstGeom>
          <a:solidFill>
            <a:srgbClr val="007D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10" name="9 Conector recto"/>
          <p:cNvCxnSpPr/>
          <p:nvPr/>
        </p:nvCxnSpPr>
        <p:spPr>
          <a:xfrm>
            <a:off x="952500" y="774700"/>
            <a:ext cx="7762904" cy="11094"/>
          </a:xfrm>
          <a:prstGeom prst="line">
            <a:avLst/>
          </a:prstGeom>
          <a:ln w="12700">
            <a:solidFill>
              <a:srgbClr val="007D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19126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3064-B366-4D84-A552-E70B1F5E55BC}" type="slidenum">
              <a:rPr lang="ca-ES" smtClean="0"/>
              <a:pPr/>
              <a:t>3</a:t>
            </a:fld>
            <a:endParaRPr lang="ca-ES" dirty="0"/>
          </a:p>
        </p:txBody>
      </p:sp>
      <p:sp>
        <p:nvSpPr>
          <p:cNvPr id="13" name="QuadreDeText 12"/>
          <p:cNvSpPr txBox="1"/>
          <p:nvPr/>
        </p:nvSpPr>
        <p:spPr>
          <a:xfrm>
            <a:off x="5796136" y="261305"/>
            <a:ext cx="3042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i="1" dirty="0"/>
              <a:t>Què fa la tramitadora</a:t>
            </a:r>
            <a:endParaRPr lang="es-ES" sz="2400" b="1" i="1" dirty="0"/>
          </a:p>
        </p:txBody>
      </p:sp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721407064"/>
              </p:ext>
            </p:extLst>
          </p:nvPr>
        </p:nvGraphicFramePr>
        <p:xfrm>
          <a:off x="777503" y="1161460"/>
          <a:ext cx="8032406" cy="5668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4362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push dir="u"/>
      </p:transition>
    </mc:Choice>
    <mc:Fallback xmlns="">
      <p:transition spd="slow" advClick="0" advTm="5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dondear rectángulo de esquina del mismo lado"/>
          <p:cNvSpPr/>
          <p:nvPr/>
        </p:nvSpPr>
        <p:spPr>
          <a:xfrm flipV="1">
            <a:off x="952500" y="-4"/>
            <a:ext cx="7691466" cy="142856"/>
          </a:xfrm>
          <a:prstGeom prst="round2SameRect">
            <a:avLst/>
          </a:prstGeom>
          <a:solidFill>
            <a:srgbClr val="007D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10" name="9 Conector recto"/>
          <p:cNvCxnSpPr/>
          <p:nvPr/>
        </p:nvCxnSpPr>
        <p:spPr>
          <a:xfrm>
            <a:off x="952500" y="774700"/>
            <a:ext cx="7762904" cy="11094"/>
          </a:xfrm>
          <a:prstGeom prst="line">
            <a:avLst/>
          </a:prstGeom>
          <a:ln w="12700">
            <a:solidFill>
              <a:srgbClr val="007D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19126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6581804" y="6309320"/>
            <a:ext cx="2133600" cy="365125"/>
          </a:xfrm>
        </p:spPr>
        <p:txBody>
          <a:bodyPr/>
          <a:lstStyle/>
          <a:p>
            <a:fld id="{2A6E3064-B366-4D84-A552-E70B1F5E55BC}" type="slidenum">
              <a:rPr lang="ca-ES" smtClean="0"/>
              <a:pPr/>
              <a:t>4</a:t>
            </a:fld>
            <a:endParaRPr lang="ca-ES" dirty="0"/>
          </a:p>
        </p:txBody>
      </p:sp>
      <p:sp>
        <p:nvSpPr>
          <p:cNvPr id="12" name="QuadreDeText 11"/>
          <p:cNvSpPr txBox="1"/>
          <p:nvPr/>
        </p:nvSpPr>
        <p:spPr>
          <a:xfrm>
            <a:off x="4427984" y="283714"/>
            <a:ext cx="4474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i="1" dirty="0"/>
              <a:t>Sol·licitud d’alta de conveni (1)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4682" y="855464"/>
            <a:ext cx="806431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a-ES" altLang="es-ES" sz="28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 tramitadora ha d’emplenar la sol·licitud :</a:t>
            </a:r>
            <a:r>
              <a:rPr kumimoji="0" lang="ca-ES" altLang="es-E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Els </a:t>
            </a:r>
            <a:r>
              <a:rPr kumimoji="0" lang="ca-ES" altLang="es-E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camps obligatoris</a:t>
            </a:r>
            <a:r>
              <a:rPr kumimoji="0" lang="ca-ES" altLang="es-E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estan indicats amb un</a:t>
            </a:r>
            <a:r>
              <a:rPr kumimoji="0" lang="ca-ES" altLang="es-E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*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es-E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Cal introduir la informació amb lletra minúscula a excepció de</a:t>
            </a:r>
            <a:r>
              <a:rPr kumimoji="0" lang="ca-ES" altLang="es-ES" sz="16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les Inicials o SIGLES</a:t>
            </a:r>
            <a:endParaRPr kumimoji="0" lang="ca-ES" altLang="es-ES" sz="1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2207646"/>
            <a:ext cx="3291835" cy="4442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2270" algn="just">
              <a:lnSpc>
                <a:spcPct val="107000"/>
              </a:lnSpc>
              <a:spcAft>
                <a:spcPts val="800"/>
              </a:spcAft>
            </a:pPr>
            <a:r>
              <a:rPr lang="ca-ES" sz="2400" b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DESPLEGABLES</a:t>
            </a:r>
            <a:endParaRPr lang="es-E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82270">
              <a:lnSpc>
                <a:spcPct val="107000"/>
              </a:lnSpc>
              <a:spcAft>
                <a:spcPts val="800"/>
              </a:spcAft>
            </a:pPr>
            <a:r>
              <a:rPr lang="ca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 ha </a:t>
            </a:r>
            <a:r>
              <a:rPr lang="ca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camps que són desplegables</a:t>
            </a:r>
            <a:r>
              <a:rPr lang="ca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això vol dir que cal situar-se dins del camp i començar a escriure, a continuació  s’obre una finestra, amb la informació que ha trobat l’aplicació, </a:t>
            </a:r>
            <a:r>
              <a:rPr lang="ca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caldrà seleccionar el text corresponent </a:t>
            </a:r>
            <a:r>
              <a:rPr lang="ca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clicant dues vegades sobre aquest text, en el cas del camp de les dates de vigència del conveni, apareix el calendari.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lau d'obertura 2"/>
          <p:cNvSpPr/>
          <p:nvPr/>
        </p:nvSpPr>
        <p:spPr>
          <a:xfrm>
            <a:off x="3707904" y="2363126"/>
            <a:ext cx="393442" cy="3802178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QuadreDeText 13"/>
          <p:cNvSpPr txBox="1"/>
          <p:nvPr/>
        </p:nvSpPr>
        <p:spPr>
          <a:xfrm>
            <a:off x="4037002" y="2335742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>
                <a:solidFill>
                  <a:schemeClr val="accent1">
                    <a:lumMod val="75000"/>
                  </a:schemeClr>
                </a:solidFill>
              </a:rPr>
              <a:t>1. CAMP: Conveni associat </a:t>
            </a:r>
            <a:endParaRPr lang="es-E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37002" y="2679138"/>
            <a:ext cx="4572000" cy="1857368"/>
          </a:xfrm>
          <a:prstGeom prst="rect">
            <a:avLst/>
          </a:prstGeom>
        </p:spPr>
        <p:txBody>
          <a:bodyPr>
            <a:spAutoFit/>
          </a:bodyPr>
          <a:lstStyle/>
          <a:p>
            <a:pPr marR="382270" algn="just">
              <a:lnSpc>
                <a:spcPct val="107000"/>
              </a:lnSpc>
              <a:spcAft>
                <a:spcPts val="800"/>
              </a:spcAft>
            </a:pPr>
            <a:r>
              <a:rPr lang="ca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el cas </a:t>
            </a:r>
            <a:r>
              <a:rPr lang="ca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d’introduir Addendes, Pròrrogues, Convenis específics o Denúncies que estiguin associats o vinculats a un conveni inicial</a:t>
            </a:r>
            <a:r>
              <a:rPr lang="ca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cal indicar el codi del conveni inicial, en el camp que es diu “Conveni Associat”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Imatge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50" y="4602173"/>
            <a:ext cx="4252974" cy="9870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855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3000">
        <p14:reveal thruBlk="1"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" grpId="0" animBg="1"/>
      <p:bldP spid="14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dondear rectángulo de esquina del mismo lado"/>
          <p:cNvSpPr/>
          <p:nvPr/>
        </p:nvSpPr>
        <p:spPr>
          <a:xfrm flipV="1">
            <a:off x="952500" y="-4"/>
            <a:ext cx="7691466" cy="142856"/>
          </a:xfrm>
          <a:prstGeom prst="round2SameRect">
            <a:avLst/>
          </a:prstGeom>
          <a:solidFill>
            <a:srgbClr val="007D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10" name="9 Conector recto"/>
          <p:cNvCxnSpPr/>
          <p:nvPr/>
        </p:nvCxnSpPr>
        <p:spPr>
          <a:xfrm>
            <a:off x="952500" y="774700"/>
            <a:ext cx="7762904" cy="11094"/>
          </a:xfrm>
          <a:prstGeom prst="line">
            <a:avLst/>
          </a:prstGeom>
          <a:ln w="12700">
            <a:solidFill>
              <a:srgbClr val="007D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219126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6581804" y="6309320"/>
            <a:ext cx="2133600" cy="365125"/>
          </a:xfrm>
        </p:spPr>
        <p:txBody>
          <a:bodyPr/>
          <a:lstStyle/>
          <a:p>
            <a:fld id="{2A6E3064-B366-4D84-A552-E70B1F5E55BC}" type="slidenum">
              <a:rPr lang="ca-ES" smtClean="0"/>
              <a:pPr/>
              <a:t>5</a:t>
            </a:fld>
            <a:endParaRPr lang="ca-ES" dirty="0"/>
          </a:p>
        </p:txBody>
      </p:sp>
      <p:sp>
        <p:nvSpPr>
          <p:cNvPr id="12" name="QuadreDeText 11"/>
          <p:cNvSpPr txBox="1"/>
          <p:nvPr/>
        </p:nvSpPr>
        <p:spPr>
          <a:xfrm>
            <a:off x="4211960" y="283714"/>
            <a:ext cx="4690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i="1" dirty="0"/>
              <a:t>Sol·licitud d’alta de conveni (2)</a:t>
            </a:r>
          </a:p>
        </p:txBody>
      </p:sp>
      <p:sp>
        <p:nvSpPr>
          <p:cNvPr id="8" name="Rectangle 7"/>
          <p:cNvSpPr/>
          <p:nvPr/>
        </p:nvSpPr>
        <p:spPr>
          <a:xfrm>
            <a:off x="103796" y="1276158"/>
            <a:ext cx="1979712" cy="3656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2270" algn="just">
              <a:lnSpc>
                <a:spcPct val="107000"/>
              </a:lnSpc>
              <a:spcAft>
                <a:spcPts val="800"/>
              </a:spcAft>
            </a:pPr>
            <a:r>
              <a:rPr lang="ca-ES" sz="2400" b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Recordeu </a:t>
            </a:r>
          </a:p>
          <a:p>
            <a:pPr marR="382270">
              <a:lnSpc>
                <a:spcPct val="107000"/>
              </a:lnSpc>
              <a:spcAft>
                <a:spcPts val="800"/>
              </a:spcAft>
            </a:pPr>
            <a:r>
              <a:rPr lang="ca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 seleccionar el text corresponent </a:t>
            </a:r>
            <a:r>
              <a:rPr lang="ca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clicant dues vegades sobre aquest text.</a:t>
            </a:r>
          </a:p>
          <a:p>
            <a:pPr marR="382270">
              <a:lnSpc>
                <a:spcPct val="107000"/>
              </a:lnSpc>
              <a:spcAft>
                <a:spcPts val="800"/>
              </a:spcAft>
            </a:pPr>
            <a:r>
              <a:rPr lang="ca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el cas del camp de les dates apareix el calendari.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QuadreDeText 13"/>
          <p:cNvSpPr txBox="1"/>
          <p:nvPr/>
        </p:nvSpPr>
        <p:spPr>
          <a:xfrm>
            <a:off x="1942159" y="819921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>
                <a:solidFill>
                  <a:schemeClr val="accent1">
                    <a:lumMod val="75000"/>
                  </a:schemeClr>
                </a:solidFill>
              </a:rPr>
              <a:t>2. CAMP: Unitat acadèmica </a:t>
            </a:r>
            <a:endParaRPr lang="es-E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QuadreDeText 15"/>
          <p:cNvSpPr txBox="1"/>
          <p:nvPr/>
        </p:nvSpPr>
        <p:spPr>
          <a:xfrm>
            <a:off x="1982994" y="3638006"/>
            <a:ext cx="2228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>
                <a:solidFill>
                  <a:schemeClr val="accent1">
                    <a:lumMod val="75000"/>
                  </a:schemeClr>
                </a:solidFill>
              </a:rPr>
              <a:t>3. CAMP: Promotor </a:t>
            </a:r>
            <a:endParaRPr lang="es-E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219825" y="550285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9" name="Objecte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102052"/>
              </p:ext>
            </p:extLst>
          </p:nvPr>
        </p:nvGraphicFramePr>
        <p:xfrm>
          <a:off x="4574951" y="5209559"/>
          <a:ext cx="2924175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Imatge de mapa de bits" r:id="rId4" imgW="6323810" imgH="3104762" progId="Paint.Picture">
                  <p:embed/>
                </p:oleObj>
              </mc:Choice>
              <mc:Fallback>
                <p:oleObj name="Imatge de mapa de bits" r:id="rId4" imgW="6323810" imgH="3104762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4951" y="5209559"/>
                        <a:ext cx="2924175" cy="1438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4539673" y="4747518"/>
            <a:ext cx="4824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b="1" dirty="0">
                <a:solidFill>
                  <a:schemeClr val="accent1">
                    <a:lumMod val="75000"/>
                  </a:schemeClr>
                </a:solidFill>
              </a:rPr>
              <a:t>5. CAMP: Dates d’inici i venciment del conveni</a:t>
            </a: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48032" y="4616029"/>
            <a:ext cx="17895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b="1" dirty="0">
                <a:solidFill>
                  <a:schemeClr val="accent1">
                    <a:lumMod val="75000"/>
                  </a:schemeClr>
                </a:solidFill>
              </a:rPr>
              <a:t>4. CAMP: País</a:t>
            </a:r>
            <a:endParaRPr lang="es-ES" dirty="0"/>
          </a:p>
        </p:txBody>
      </p:sp>
      <p:pic>
        <p:nvPicPr>
          <p:cNvPr id="3" name="Imat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8927" y="3469017"/>
            <a:ext cx="3134360" cy="1244600"/>
          </a:xfrm>
          <a:prstGeom prst="rect">
            <a:avLst/>
          </a:prstGeom>
        </p:spPr>
      </p:pic>
      <p:pic>
        <p:nvPicPr>
          <p:cNvPr id="4" name="Imatg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2268" y="1312349"/>
            <a:ext cx="3865736" cy="2170759"/>
          </a:xfrm>
          <a:prstGeom prst="rect">
            <a:avLst/>
          </a:prstGeom>
        </p:spPr>
      </p:pic>
      <p:pic>
        <p:nvPicPr>
          <p:cNvPr id="7" name="Imatg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4504" y="5014092"/>
            <a:ext cx="2780447" cy="165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4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3000">
        <p14:reveal thruBlk="1"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6" grpId="0"/>
      <p:bldP spid="13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dondear rectángulo de esquina del mismo lado"/>
          <p:cNvSpPr/>
          <p:nvPr/>
        </p:nvSpPr>
        <p:spPr>
          <a:xfrm flipV="1">
            <a:off x="952500" y="-4"/>
            <a:ext cx="7691466" cy="142856"/>
          </a:xfrm>
          <a:prstGeom prst="round2SameRect">
            <a:avLst/>
          </a:prstGeom>
          <a:solidFill>
            <a:srgbClr val="007D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10" name="9 Conector recto"/>
          <p:cNvCxnSpPr/>
          <p:nvPr/>
        </p:nvCxnSpPr>
        <p:spPr>
          <a:xfrm>
            <a:off x="952500" y="774700"/>
            <a:ext cx="7762904" cy="11094"/>
          </a:xfrm>
          <a:prstGeom prst="line">
            <a:avLst/>
          </a:prstGeom>
          <a:ln w="12700">
            <a:solidFill>
              <a:srgbClr val="007D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19126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6581804" y="6309320"/>
            <a:ext cx="2133600" cy="365125"/>
          </a:xfrm>
        </p:spPr>
        <p:txBody>
          <a:bodyPr/>
          <a:lstStyle/>
          <a:p>
            <a:fld id="{2A6E3064-B366-4D84-A552-E70B1F5E55BC}" type="slidenum">
              <a:rPr lang="ca-ES" smtClean="0"/>
              <a:pPr/>
              <a:t>6</a:t>
            </a:fld>
            <a:endParaRPr lang="ca-ES" dirty="0"/>
          </a:p>
        </p:txBody>
      </p:sp>
      <p:sp>
        <p:nvSpPr>
          <p:cNvPr id="12" name="QuadreDeText 11"/>
          <p:cNvSpPr txBox="1"/>
          <p:nvPr/>
        </p:nvSpPr>
        <p:spPr>
          <a:xfrm>
            <a:off x="4483024" y="283714"/>
            <a:ext cx="4419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i="1" dirty="0"/>
              <a:t>Sol·licitud d’alta de conveni (3)</a:t>
            </a: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471142" y="916065"/>
            <a:ext cx="4235028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a-ES" sz="2400" b="1" dirty="0"/>
              <a:t>3. </a:t>
            </a:r>
            <a:r>
              <a:rPr kumimoji="0" lang="ca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Si el </a:t>
            </a:r>
            <a:r>
              <a:rPr kumimoji="0" lang="ca-ES" altLang="es-E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conveni que es vol donar d’alta suposa una despesa econòmica</a:t>
            </a:r>
            <a:r>
              <a:rPr kumimoji="0" lang="ca-ES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per a la UPC</a:t>
            </a:r>
            <a:r>
              <a:rPr kumimoji="0" lang="ca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cal indicar l’exercici</a:t>
            </a:r>
            <a:r>
              <a:rPr kumimoji="0" lang="ca-ES" altLang="es-ES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i concepte </a:t>
            </a:r>
            <a:r>
              <a:rPr kumimoji="0" lang="ca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pressupostari des d’on es farà aquesta despesa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3" name="Imatge 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272" y="1100481"/>
            <a:ext cx="2861878" cy="5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46694" y="2226855"/>
            <a:ext cx="83198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/>
              <a:t>4. </a:t>
            </a:r>
            <a:r>
              <a:rPr lang="es-ES" sz="1600" dirty="0"/>
              <a:t>Hi ha un </a:t>
            </a:r>
            <a:r>
              <a:rPr lang="ca-ES" sz="1600" dirty="0"/>
              <a:t>camp d’</a:t>
            </a:r>
            <a:r>
              <a:rPr lang="ca-ES" b="1" dirty="0"/>
              <a:t>Observacions</a:t>
            </a:r>
            <a:r>
              <a:rPr lang="ca-ES" sz="1600" dirty="0"/>
              <a:t>, on es poden afegir els comentaris importants, per exemple si la signatura ha de ser manuscrita o digital, si primer vol signar l’altra part, etc</a:t>
            </a:r>
            <a:r>
              <a:rPr lang="ca-ES" sz="1400" dirty="0"/>
              <a:t>. </a:t>
            </a: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427113" y="2841013"/>
            <a:ext cx="4279057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ca-ES" altLang="es-E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5.</a:t>
            </a:r>
            <a:r>
              <a:rPr lang="ca-ES" altLang="es-E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Al camp de </a:t>
            </a:r>
            <a:r>
              <a:rPr lang="ca-ES" altLang="es-E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Dades econòmiques </a:t>
            </a:r>
            <a:r>
              <a:rPr lang="ca-ES" altLang="es-E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kumimoji="0" lang="ca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 indicar el concepte</a:t>
            </a:r>
            <a:r>
              <a:rPr kumimoji="0" lang="ca-ES" altLang="es-ES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 si cal, </a:t>
            </a:r>
            <a:r>
              <a:rPr kumimoji="0" lang="ca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l’import.</a:t>
            </a:r>
          </a:p>
          <a:p>
            <a:r>
              <a:rPr lang="ca-ES" b="1" dirty="0"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lang="ca-ES" b="1" dirty="0"/>
              <a:t> s’ha de posar “punts” a la xifra econòmica,  i SI, “coma” per indicar els decimals</a:t>
            </a:r>
            <a:r>
              <a:rPr lang="ca-ES" dirty="0"/>
              <a:t> i sempre afegir el total de l’import.</a:t>
            </a:r>
            <a:endParaRPr lang="es-ES" dirty="0"/>
          </a:p>
        </p:txBody>
      </p:sp>
      <p:pic>
        <p:nvPicPr>
          <p:cNvPr id="16" name="Imatg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310" y="3138303"/>
            <a:ext cx="4254151" cy="104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446694" y="4604184"/>
            <a:ext cx="3361862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es-E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</a:t>
            </a:r>
            <a:r>
              <a:rPr kumimoji="0" lang="ca-ES" altLang="es-E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kumimoji="0" lang="ca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 finalitzar cal adjuntar el fitxer del conveni i si hi hagués documentació adjunta també.</a:t>
            </a:r>
            <a:endParaRPr kumimoji="0" lang="es-ES" alt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8" name="Imatge 5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556" y="4416217"/>
            <a:ext cx="3206083" cy="155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420928" y="6075183"/>
            <a:ext cx="65937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es-E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7. </a:t>
            </a:r>
            <a:r>
              <a:rPr kumimoji="0" lang="ca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Quan es finalitza l’emplenada d’informació i es clica la icona </a:t>
            </a:r>
            <a:endParaRPr kumimoji="0" lang="ca-ES" alt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" name="Imatge 54" descr="E53D39F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943" y="6208360"/>
            <a:ext cx="614884" cy="34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70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3000">
        <p14:reveal thruBlk="1"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dondear rectángulo de esquina del mismo lado"/>
          <p:cNvSpPr/>
          <p:nvPr/>
        </p:nvSpPr>
        <p:spPr>
          <a:xfrm flipV="1">
            <a:off x="952500" y="-4"/>
            <a:ext cx="7691466" cy="142856"/>
          </a:xfrm>
          <a:prstGeom prst="round2SameRect">
            <a:avLst/>
          </a:prstGeom>
          <a:solidFill>
            <a:srgbClr val="007D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10" name="9 Conector recto"/>
          <p:cNvCxnSpPr/>
          <p:nvPr/>
        </p:nvCxnSpPr>
        <p:spPr>
          <a:xfrm>
            <a:off x="952500" y="774700"/>
            <a:ext cx="7762904" cy="11094"/>
          </a:xfrm>
          <a:prstGeom prst="line">
            <a:avLst/>
          </a:prstGeom>
          <a:ln w="12700">
            <a:solidFill>
              <a:srgbClr val="007D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19126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3064-B366-4D84-A552-E70B1F5E55BC}" type="slidenum">
              <a:rPr lang="ca-ES" smtClean="0"/>
              <a:pPr/>
              <a:t>7</a:t>
            </a:fld>
            <a:endParaRPr lang="ca-ES" dirty="0"/>
          </a:p>
        </p:txBody>
      </p:sp>
      <p:sp>
        <p:nvSpPr>
          <p:cNvPr id="12" name="QuadreDeText 11"/>
          <p:cNvSpPr txBox="1"/>
          <p:nvPr/>
        </p:nvSpPr>
        <p:spPr>
          <a:xfrm>
            <a:off x="4211960" y="258787"/>
            <a:ext cx="450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i="1" dirty="0"/>
              <a:t>Sol·licitud d’alta de conveni (4)</a:t>
            </a:r>
            <a:endParaRPr lang="es-ES" sz="2400" b="1" i="1" dirty="0"/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395536" y="668947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2915816" y="2953527"/>
            <a:ext cx="5366883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8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8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8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8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8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8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8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8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8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1075" algn="l"/>
              </a:tabLst>
            </a:pPr>
            <a:endParaRPr kumimoji="0" lang="ca-ES" altLang="es-E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1075" algn="l"/>
              </a:tabLst>
            </a:pPr>
            <a:r>
              <a:rPr kumimoji="0" lang="ca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 cop la UC hagi fet l’alta, el conveni passa a tenir un altre codi, que depèn de la seva </a:t>
            </a:r>
            <a:r>
              <a:rPr kumimoji="0" lang="ca-ES" altLang="es-E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categoria</a:t>
            </a:r>
            <a:r>
              <a:rPr kumimoji="0" lang="ca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de l’</a:t>
            </a:r>
            <a:r>
              <a:rPr kumimoji="0" lang="ca-ES" altLang="es-E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any</a:t>
            </a:r>
            <a:r>
              <a:rPr kumimoji="0" lang="ca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 de l’</a:t>
            </a:r>
            <a:r>
              <a:rPr kumimoji="0" lang="ca-ES" altLang="es-E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ordre</a:t>
            </a:r>
            <a:r>
              <a:rPr lang="ca-ES" altLang="es-E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per exemple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81075" algn="l"/>
              </a:tabLst>
            </a:pPr>
            <a:r>
              <a:rPr lang="ca-ES" altLang="es-E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ACAD-2023-0123</a:t>
            </a:r>
            <a:endParaRPr kumimoji="0" lang="ca-ES" alt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9590" y="1003143"/>
            <a:ext cx="47524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81075" algn="l"/>
              </a:tabLst>
            </a:pPr>
            <a:r>
              <a:rPr lang="ca-ES" altLang="es-E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 cop desada la informació, la sol·licitud d’alta de conveni ja s’ha fet i es pot visualitzar dins la carpeta de </a:t>
            </a:r>
            <a:r>
              <a:rPr lang="ca-ES" altLang="es-E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Sol·licituds</a:t>
            </a:r>
            <a:endParaRPr lang="es-ES" altLang="es-ES" sz="1100" dirty="0"/>
          </a:p>
        </p:txBody>
      </p:sp>
      <p:sp>
        <p:nvSpPr>
          <p:cNvPr id="4" name="Rectangle 3"/>
          <p:cNvSpPr/>
          <p:nvPr/>
        </p:nvSpPr>
        <p:spPr>
          <a:xfrm>
            <a:off x="1403648" y="1894364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81075" algn="l"/>
              </a:tabLst>
            </a:pPr>
            <a:r>
              <a:rPr lang="ca-ES" altLang="es-E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Ara està en mans de la Unitat de Convenis (UC) per tal de fer l’alta definitiva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81075" algn="l"/>
              </a:tabLst>
            </a:pPr>
            <a:r>
              <a:rPr lang="ca-ES" altLang="es-E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Mentre la UC no faci l’alta definitiva, el codi del conveni és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81075" algn="l"/>
              </a:tabLst>
            </a:pPr>
            <a:r>
              <a:rPr lang="ca-ES" altLang="es-E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ESBORRANY-ANY-Número d’ordre.</a:t>
            </a:r>
            <a:endParaRPr lang="es-ES" altLang="es-ES" dirty="0"/>
          </a:p>
        </p:txBody>
      </p:sp>
      <p:sp>
        <p:nvSpPr>
          <p:cNvPr id="8" name="QuadreDeText 7"/>
          <p:cNvSpPr txBox="1"/>
          <p:nvPr/>
        </p:nvSpPr>
        <p:spPr>
          <a:xfrm>
            <a:off x="2931964" y="4601492"/>
            <a:ext cx="3329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/>
              <a:t>Categories de convenis</a:t>
            </a:r>
            <a:endParaRPr lang="es-ES" sz="1600" dirty="0"/>
          </a:p>
        </p:txBody>
      </p:sp>
      <p:graphicFrame>
        <p:nvGraphicFramePr>
          <p:cNvPr id="6" name="Tau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82422"/>
              </p:ext>
            </p:extLst>
          </p:nvPr>
        </p:nvGraphicFramePr>
        <p:xfrm>
          <a:off x="3059832" y="4920456"/>
          <a:ext cx="5499100" cy="1524000"/>
        </p:xfrm>
        <a:graphic>
          <a:graphicData uri="http://schemas.openxmlformats.org/drawingml/2006/table">
            <a:tbl>
              <a:tblPr firstRow="1" firstCol="1" bandRow="1"/>
              <a:tblGrid>
                <a:gridCol w="852170">
                  <a:extLst>
                    <a:ext uri="{9D8B030D-6E8A-4147-A177-3AD203B41FA5}">
                      <a16:colId xmlns:a16="http://schemas.microsoft.com/office/drawing/2014/main" val="2794515285"/>
                    </a:ext>
                  </a:extLst>
                </a:gridCol>
                <a:gridCol w="2087880">
                  <a:extLst>
                    <a:ext uri="{9D8B030D-6E8A-4147-A177-3AD203B41FA5}">
                      <a16:colId xmlns:a16="http://schemas.microsoft.com/office/drawing/2014/main" val="1111410018"/>
                    </a:ext>
                  </a:extLst>
                </a:gridCol>
                <a:gridCol w="1260475">
                  <a:extLst>
                    <a:ext uri="{9D8B030D-6E8A-4147-A177-3AD203B41FA5}">
                      <a16:colId xmlns:a16="http://schemas.microsoft.com/office/drawing/2014/main" val="1573480071"/>
                    </a:ext>
                  </a:extLst>
                </a:gridCol>
                <a:gridCol w="1298575">
                  <a:extLst>
                    <a:ext uri="{9D8B030D-6E8A-4147-A177-3AD203B41FA5}">
                      <a16:colId xmlns:a16="http://schemas.microsoft.com/office/drawing/2014/main" val="365608853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ACAD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Acadèmics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Internacionals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64421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CCD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Cooperació i Desenvolupament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PARCUPC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PARCUPC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82046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CITUPC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CITUPC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Patrimonials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8954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DOCT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Doctorat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RECERCA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Recerca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99138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EVR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Entitats Vinculades de Recerca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UPC21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UPC21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55907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FPC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FPC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UPCALUMNI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UPC Alumni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32900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IC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Innovació i Sostenibilitat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UPCNET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UPCNET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4452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Institucionals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186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820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5000">
        <p14:reveal dir="r"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dondear rectángulo de esquina del mismo lado"/>
          <p:cNvSpPr/>
          <p:nvPr/>
        </p:nvSpPr>
        <p:spPr>
          <a:xfrm flipV="1">
            <a:off x="952500" y="-4"/>
            <a:ext cx="7691466" cy="142856"/>
          </a:xfrm>
          <a:prstGeom prst="round2SameRect">
            <a:avLst/>
          </a:prstGeom>
          <a:solidFill>
            <a:srgbClr val="007D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10" name="9 Conector recto"/>
          <p:cNvCxnSpPr/>
          <p:nvPr/>
        </p:nvCxnSpPr>
        <p:spPr>
          <a:xfrm>
            <a:off x="952500" y="774700"/>
            <a:ext cx="7762904" cy="11094"/>
          </a:xfrm>
          <a:prstGeom prst="line">
            <a:avLst/>
          </a:prstGeom>
          <a:ln w="12700">
            <a:solidFill>
              <a:srgbClr val="007D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19126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3064-B366-4D84-A552-E70B1F5E55BC}" type="slidenum">
              <a:rPr lang="ca-ES" smtClean="0"/>
              <a:pPr/>
              <a:t>8</a:t>
            </a:fld>
            <a:endParaRPr lang="ca-ES" dirty="0"/>
          </a:p>
        </p:txBody>
      </p:sp>
      <p:sp>
        <p:nvSpPr>
          <p:cNvPr id="12" name="QuadreDeText 11"/>
          <p:cNvSpPr txBox="1"/>
          <p:nvPr/>
        </p:nvSpPr>
        <p:spPr>
          <a:xfrm>
            <a:off x="4932040" y="246312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i="1" dirty="0"/>
              <a:t>Les meves activitats (1)</a:t>
            </a:r>
            <a:endParaRPr lang="es-ES" sz="2400" b="1" i="1" dirty="0"/>
          </a:p>
        </p:txBody>
      </p:sp>
      <p:sp>
        <p:nvSpPr>
          <p:cNvPr id="3" name="Rectangle 2"/>
          <p:cNvSpPr/>
          <p:nvPr/>
        </p:nvSpPr>
        <p:spPr>
          <a:xfrm>
            <a:off x="179512" y="1518874"/>
            <a:ext cx="274886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000" dirty="0"/>
              <a:t>Cal entrar en el conveni i comprovar què s’ha de fer, habitualment serà:</a:t>
            </a:r>
          </a:p>
          <a:p>
            <a:pPr marL="342900" indent="-342900">
              <a:buFontTx/>
              <a:buChar char="-"/>
            </a:pPr>
            <a:r>
              <a:rPr lang="ca-ES" sz="2000" u="sng" dirty="0"/>
              <a:t>Descarregar-se </a:t>
            </a:r>
            <a:r>
              <a:rPr lang="ca-ES" sz="2000" dirty="0"/>
              <a:t>el document, </a:t>
            </a:r>
          </a:p>
          <a:p>
            <a:pPr marL="342900" indent="-342900">
              <a:buFontTx/>
              <a:buChar char="-"/>
            </a:pPr>
            <a:r>
              <a:rPr lang="ca-ES" sz="2000" u="sng" dirty="0"/>
              <a:t>Revisar-lo</a:t>
            </a:r>
            <a:r>
              <a:rPr lang="ca-ES" sz="2000" dirty="0"/>
              <a:t> i </a:t>
            </a:r>
            <a:r>
              <a:rPr lang="ca-ES" sz="2000" u="sng" dirty="0"/>
              <a:t>contrastar-lo</a:t>
            </a:r>
            <a:r>
              <a:rPr lang="ca-ES" sz="2000" dirty="0"/>
              <a:t> amb l’altra part que signa el conveni, </a:t>
            </a:r>
          </a:p>
          <a:p>
            <a:pPr marL="342900" indent="-342900">
              <a:buFontTx/>
              <a:buChar char="-"/>
            </a:pPr>
            <a:r>
              <a:rPr lang="ca-ES" sz="2000" u="sng" dirty="0"/>
              <a:t>Carregar </a:t>
            </a:r>
            <a:r>
              <a:rPr lang="ca-ES" sz="2000" dirty="0"/>
              <a:t>la versió nova si cal, i afegir els comentaris oportuns.</a:t>
            </a:r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3740" y="1937877"/>
            <a:ext cx="5968357" cy="35631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24122" y="811437"/>
            <a:ext cx="82979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000" dirty="0"/>
              <a:t>En aquest bloc es troben </a:t>
            </a:r>
          </a:p>
          <a:p>
            <a:pPr algn="r"/>
            <a:r>
              <a:rPr lang="ca-ES" sz="2400" b="1" dirty="0"/>
              <a:t>els convenis pendents de la ”meva” intervenció</a:t>
            </a:r>
            <a:endParaRPr lang="ca-ES" sz="2000" dirty="0"/>
          </a:p>
        </p:txBody>
      </p:sp>
    </p:spTree>
    <p:extLst>
      <p:ext uri="{BB962C8B-B14F-4D97-AF65-F5344CB8AC3E}">
        <p14:creationId xmlns:p14="http://schemas.microsoft.com/office/powerpoint/2010/main" val="28550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5000">
        <p:pull dir="d"/>
      </p:transition>
    </mc:Choice>
    <mc:Fallback xmlns="">
      <p:transition spd="slow" advClick="0" advTm="15000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dondear rectángulo de esquina del mismo lado"/>
          <p:cNvSpPr/>
          <p:nvPr/>
        </p:nvSpPr>
        <p:spPr>
          <a:xfrm flipV="1">
            <a:off x="952500" y="-4"/>
            <a:ext cx="7691466" cy="142856"/>
          </a:xfrm>
          <a:prstGeom prst="round2SameRect">
            <a:avLst/>
          </a:prstGeom>
          <a:solidFill>
            <a:srgbClr val="007D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10" name="9 Conector recto"/>
          <p:cNvCxnSpPr/>
          <p:nvPr/>
        </p:nvCxnSpPr>
        <p:spPr>
          <a:xfrm>
            <a:off x="952500" y="774700"/>
            <a:ext cx="7762904" cy="11094"/>
          </a:xfrm>
          <a:prstGeom prst="line">
            <a:avLst/>
          </a:prstGeom>
          <a:ln w="12700">
            <a:solidFill>
              <a:srgbClr val="007D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19126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3064-B366-4D84-A552-E70B1F5E55BC}" type="slidenum">
              <a:rPr lang="ca-ES" smtClean="0"/>
              <a:pPr/>
              <a:t>9</a:t>
            </a:fld>
            <a:endParaRPr lang="ca-ES" dirty="0"/>
          </a:p>
        </p:txBody>
      </p:sp>
      <p:sp>
        <p:nvSpPr>
          <p:cNvPr id="12" name="QuadreDeText 11"/>
          <p:cNvSpPr txBox="1"/>
          <p:nvPr/>
        </p:nvSpPr>
        <p:spPr>
          <a:xfrm>
            <a:off x="4932040" y="246312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i="1" dirty="0"/>
              <a:t>Les meves activitats (2)</a:t>
            </a:r>
            <a:endParaRPr lang="es-ES" sz="2400" b="1" i="1" dirty="0"/>
          </a:p>
        </p:txBody>
      </p:sp>
      <p:graphicFrame>
        <p:nvGraphicFramePr>
          <p:cNvPr id="13" name="Tau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02768"/>
              </p:ext>
            </p:extLst>
          </p:nvPr>
        </p:nvGraphicFramePr>
        <p:xfrm>
          <a:off x="808540" y="2028958"/>
          <a:ext cx="3259404" cy="2812923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259404">
                  <a:extLst>
                    <a:ext uri="{9D8B030D-6E8A-4147-A177-3AD203B41FA5}">
                      <a16:colId xmlns:a16="http://schemas.microsoft.com/office/drawing/2014/main" val="3867043755"/>
                    </a:ext>
                  </a:extLst>
                </a:gridCol>
              </a:tblGrid>
              <a:tr h="26961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800" dirty="0">
                          <a:solidFill>
                            <a:schemeClr val="tx1"/>
                          </a:solidFill>
                          <a:effectLst/>
                        </a:rPr>
                        <a:t>* a través d’aquesta icona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a-E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a-E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800" b="0" dirty="0">
                          <a:solidFill>
                            <a:schemeClr val="tx1"/>
                          </a:solidFill>
                          <a:effectLst/>
                        </a:rPr>
                        <a:t>Quan es clica aquesta icona, s’obre una finestra on es poden fer els comentaris que la tramitadora cregui oportuns.</a:t>
                      </a:r>
                      <a:endParaRPr lang="es-E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11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379604"/>
                  </a:ext>
                </a:extLst>
              </a:tr>
            </a:tbl>
          </a:graphicData>
        </a:graphic>
      </p:graphicFrame>
      <p:pic>
        <p:nvPicPr>
          <p:cNvPr id="1031" name="Imatg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72" y="2425185"/>
            <a:ext cx="3023539" cy="72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564109" y="996156"/>
            <a:ext cx="81512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000" dirty="0"/>
              <a:t>Un cop fetes les modificacions que calguin, cal enviar a la UC* el conveni per continuar amb la seva tramitació.</a:t>
            </a:r>
          </a:p>
        </p:txBody>
      </p:sp>
      <p:graphicFrame>
        <p:nvGraphicFramePr>
          <p:cNvPr id="15" name="Tau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087884"/>
              </p:ext>
            </p:extLst>
          </p:nvPr>
        </p:nvGraphicFramePr>
        <p:xfrm>
          <a:off x="770378" y="5174735"/>
          <a:ext cx="4161662" cy="1802627"/>
        </p:xfrm>
        <a:graphic>
          <a:graphicData uri="http://schemas.openxmlformats.org/drawingml/2006/table">
            <a:tbl>
              <a:tblPr firstRow="1" firstCol="1" bandRow="1"/>
              <a:tblGrid>
                <a:gridCol w="4161662">
                  <a:extLst>
                    <a:ext uri="{9D8B030D-6E8A-4147-A177-3AD203B41FA5}">
                      <a16:colId xmlns:a16="http://schemas.microsoft.com/office/drawing/2014/main" val="4209441721"/>
                    </a:ext>
                  </a:extLst>
                </a:gridCol>
              </a:tblGrid>
              <a:tr h="18026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 tal que quedin gravats els comentaris, i es produeixi l’enviament a la UC cal clicar la icona DESA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223756"/>
                  </a:ext>
                </a:extLst>
              </a:tr>
            </a:tbl>
          </a:graphicData>
        </a:graphic>
      </p:graphicFrame>
      <p:pic>
        <p:nvPicPr>
          <p:cNvPr id="26" name="Imatge 2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898" y="3598341"/>
            <a:ext cx="3157001" cy="31122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7694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Click="0" advTm="15000">
        <p15:prstTrans prst="peelOff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21460</TotalTime>
  <Words>1163</Words>
  <Application>Microsoft Office PowerPoint</Application>
  <PresentationFormat>Presentació en pantalla (4:3)</PresentationFormat>
  <Paragraphs>155</Paragraphs>
  <Slides>13</Slides>
  <Notes>0</Notes>
  <HiddenSlides>0</HiddenSlides>
  <MMClips>1</MMClips>
  <ScaleCrop>false</ScaleCrop>
  <HeadingPairs>
    <vt:vector size="8" baseType="variant">
      <vt:variant>
        <vt:lpstr>Tipus de lletra utilitzats</vt:lpstr>
      </vt:variant>
      <vt:variant>
        <vt:i4>4</vt:i4>
      </vt:variant>
      <vt:variant>
        <vt:lpstr>Tema</vt:lpstr>
      </vt:variant>
      <vt:variant>
        <vt:i4>1</vt:i4>
      </vt:variant>
      <vt:variant>
        <vt:lpstr>Servidors OLE incrustats</vt:lpstr>
      </vt:variant>
      <vt:variant>
        <vt:i4>1</vt:i4>
      </vt:variant>
      <vt:variant>
        <vt:lpstr>Títols de les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Tema de l'Office</vt:lpstr>
      <vt:lpstr>Imatge de mapa de bits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>UPCnet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gloria tejedor</dc:creator>
  <cp:lastModifiedBy>Gloria Tejedor</cp:lastModifiedBy>
  <cp:revision>341</cp:revision>
  <cp:lastPrinted>2021-02-18T10:37:40Z</cp:lastPrinted>
  <dcterms:created xsi:type="dcterms:W3CDTF">2012-10-23T11:49:16Z</dcterms:created>
  <dcterms:modified xsi:type="dcterms:W3CDTF">2024-02-27T12:40:20Z</dcterms:modified>
</cp:coreProperties>
</file>