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57" r:id="rId4"/>
    <p:sldId id="258" r:id="rId5"/>
    <p:sldId id="259" r:id="rId6"/>
    <p:sldId id="260" r:id="rId7"/>
    <p:sldId id="267" r:id="rId8"/>
    <p:sldId id="261" r:id="rId9"/>
    <p:sldId id="262" r:id="rId10"/>
    <p:sldId id="268" r:id="rId11"/>
    <p:sldId id="269" r:id="rId12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 cla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 clar 2 - èmfasi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Estil clar 2 - èmfasi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Estil clar 3 - èmfasi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 mitjà 4 - èmfas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24B4D-C0E2-4994-88EE-739388CE62DB}" type="doc">
      <dgm:prSet loTypeId="urn:microsoft.com/office/officeart/2005/8/layout/hProcess9" loCatId="process" qsTypeId="urn:microsoft.com/office/officeart/2005/8/quickstyle/3d4" qsCatId="3D" csTypeId="urn:microsoft.com/office/officeart/2005/8/colors/accent1_2" csCatId="accent1" phldr="1"/>
      <dgm:spPr/>
    </dgm:pt>
    <dgm:pt modelId="{237BC23E-EFB8-43BB-BCC0-76706B9EDCE5}">
      <dgm:prSet phldrT="[Text]"/>
      <dgm:spPr/>
      <dgm:t>
        <a:bodyPr/>
        <a:lstStyle/>
        <a:p>
          <a:r>
            <a:rPr lang="ca-ES" dirty="0"/>
            <a:t>Memòria Justificativa</a:t>
          </a:r>
        </a:p>
      </dgm:t>
    </dgm:pt>
    <dgm:pt modelId="{4B15AE76-F43C-4059-B9D4-59F544C3CB93}" type="parTrans" cxnId="{F29AE2BE-EDA2-4390-A9F0-244F3499436A}">
      <dgm:prSet/>
      <dgm:spPr/>
      <dgm:t>
        <a:bodyPr/>
        <a:lstStyle/>
        <a:p>
          <a:endParaRPr lang="ca-ES"/>
        </a:p>
      </dgm:t>
    </dgm:pt>
    <dgm:pt modelId="{3854FA87-6879-4556-8632-B8DA4D7782C3}" type="sibTrans" cxnId="{F29AE2BE-EDA2-4390-A9F0-244F3499436A}">
      <dgm:prSet/>
      <dgm:spPr/>
      <dgm:t>
        <a:bodyPr/>
        <a:lstStyle/>
        <a:p>
          <a:endParaRPr lang="ca-ES"/>
        </a:p>
      </dgm:t>
    </dgm:pt>
    <dgm:pt modelId="{947D18C5-9727-497B-8F0A-D0F906BCA8D5}">
      <dgm:prSet phldrT="[Text]"/>
      <dgm:spPr/>
      <dgm:t>
        <a:bodyPr/>
        <a:lstStyle/>
        <a:p>
          <a:r>
            <a:rPr lang="ca-ES" dirty="0"/>
            <a:t>Validació del conveni</a:t>
          </a:r>
        </a:p>
      </dgm:t>
    </dgm:pt>
    <dgm:pt modelId="{429A12E9-8EDC-42FB-BF9C-0833778257A6}" type="parTrans" cxnId="{6FAB6620-AF9A-4495-83A8-06F414D2DA84}">
      <dgm:prSet/>
      <dgm:spPr/>
      <dgm:t>
        <a:bodyPr/>
        <a:lstStyle/>
        <a:p>
          <a:endParaRPr lang="ca-ES"/>
        </a:p>
      </dgm:t>
    </dgm:pt>
    <dgm:pt modelId="{E5A02CFF-AC3D-46A4-8472-3925720280A1}" type="sibTrans" cxnId="{6FAB6620-AF9A-4495-83A8-06F414D2DA84}">
      <dgm:prSet/>
      <dgm:spPr/>
      <dgm:t>
        <a:bodyPr/>
        <a:lstStyle/>
        <a:p>
          <a:endParaRPr lang="ca-ES"/>
        </a:p>
      </dgm:t>
    </dgm:pt>
    <dgm:pt modelId="{0AF0A55E-A591-4C37-8740-2D393D025633}">
      <dgm:prSet phldrT="[Text]"/>
      <dgm:spPr/>
      <dgm:t>
        <a:bodyPr/>
        <a:lstStyle/>
        <a:p>
          <a:r>
            <a:rPr lang="ca-ES" dirty="0"/>
            <a:t>Signatura del conveni</a:t>
          </a:r>
        </a:p>
      </dgm:t>
    </dgm:pt>
    <dgm:pt modelId="{B5B6E5E0-BB47-4D92-A842-12F4B13CAC99}" type="parTrans" cxnId="{E4FAEC1B-E3D6-4115-9DCC-578A715E1C34}">
      <dgm:prSet/>
      <dgm:spPr/>
      <dgm:t>
        <a:bodyPr/>
        <a:lstStyle/>
        <a:p>
          <a:endParaRPr lang="ca-ES"/>
        </a:p>
      </dgm:t>
    </dgm:pt>
    <dgm:pt modelId="{6ECE7377-D3BD-4322-80C8-273DA726C6E1}" type="sibTrans" cxnId="{E4FAEC1B-E3D6-4115-9DCC-578A715E1C34}">
      <dgm:prSet/>
      <dgm:spPr/>
      <dgm:t>
        <a:bodyPr/>
        <a:lstStyle/>
        <a:p>
          <a:endParaRPr lang="ca-ES"/>
        </a:p>
      </dgm:t>
    </dgm:pt>
    <dgm:pt modelId="{17DF4469-037D-4BAA-BE9B-E1545774658A}">
      <dgm:prSet phldrT="[Text]"/>
      <dgm:spPr/>
      <dgm:t>
        <a:bodyPr/>
        <a:lstStyle/>
        <a:p>
          <a:r>
            <a:rPr lang="ca-ES" dirty="0"/>
            <a:t>Fitxa del conveni</a:t>
          </a:r>
        </a:p>
      </dgm:t>
    </dgm:pt>
    <dgm:pt modelId="{1E593796-FEFB-440D-BFA1-CE119147D01B}" type="parTrans" cxnId="{40D3FDF7-39DB-4E5E-A509-4D5421B4269B}">
      <dgm:prSet/>
      <dgm:spPr/>
      <dgm:t>
        <a:bodyPr/>
        <a:lstStyle/>
        <a:p>
          <a:endParaRPr lang="ca-ES"/>
        </a:p>
      </dgm:t>
    </dgm:pt>
    <dgm:pt modelId="{60EDAE0A-9264-4AC4-8744-7A878758FD5A}" type="sibTrans" cxnId="{40D3FDF7-39DB-4E5E-A509-4D5421B4269B}">
      <dgm:prSet/>
      <dgm:spPr/>
      <dgm:t>
        <a:bodyPr/>
        <a:lstStyle/>
        <a:p>
          <a:endParaRPr lang="ca-ES"/>
        </a:p>
      </dgm:t>
    </dgm:pt>
    <dgm:pt modelId="{1948F948-22F6-4B28-B9B0-8994FAF824EE}" type="pres">
      <dgm:prSet presAssocID="{52324B4D-C0E2-4994-88EE-739388CE62DB}" presName="CompostProcess" presStyleCnt="0">
        <dgm:presLayoutVars>
          <dgm:dir/>
          <dgm:resizeHandles val="exact"/>
        </dgm:presLayoutVars>
      </dgm:prSet>
      <dgm:spPr/>
    </dgm:pt>
    <dgm:pt modelId="{0E630542-27B0-469B-9D60-F1A69899643A}" type="pres">
      <dgm:prSet presAssocID="{52324B4D-C0E2-4994-88EE-739388CE62DB}" presName="arrow" presStyleLbl="bgShp" presStyleIdx="0" presStyleCnt="1"/>
      <dgm:spPr/>
    </dgm:pt>
    <dgm:pt modelId="{1385BA63-E18B-4F59-84DB-FA1589A76105}" type="pres">
      <dgm:prSet presAssocID="{52324B4D-C0E2-4994-88EE-739388CE62DB}" presName="linearProcess" presStyleCnt="0"/>
      <dgm:spPr/>
    </dgm:pt>
    <dgm:pt modelId="{23CE67B9-8D09-4BD9-843A-ADF7B10EF69A}" type="pres">
      <dgm:prSet presAssocID="{17DF4469-037D-4BAA-BE9B-E1545774658A}" presName="textNode" presStyleLbl="node1" presStyleIdx="0" presStyleCnt="4">
        <dgm:presLayoutVars>
          <dgm:bulletEnabled val="1"/>
        </dgm:presLayoutVars>
      </dgm:prSet>
      <dgm:spPr/>
    </dgm:pt>
    <dgm:pt modelId="{F1575A94-9E48-445A-A38E-3D5D6D56EF1D}" type="pres">
      <dgm:prSet presAssocID="{60EDAE0A-9264-4AC4-8744-7A878758FD5A}" presName="sibTrans" presStyleCnt="0"/>
      <dgm:spPr/>
    </dgm:pt>
    <dgm:pt modelId="{9C3E7B06-C464-46CB-AC0D-C8812E00BF05}" type="pres">
      <dgm:prSet presAssocID="{237BC23E-EFB8-43BB-BCC0-76706B9EDCE5}" presName="textNode" presStyleLbl="node1" presStyleIdx="1" presStyleCnt="4">
        <dgm:presLayoutVars>
          <dgm:bulletEnabled val="1"/>
        </dgm:presLayoutVars>
      </dgm:prSet>
      <dgm:spPr/>
    </dgm:pt>
    <dgm:pt modelId="{BD3C2DF1-F20C-418D-B7B8-7C1911CD1BA5}" type="pres">
      <dgm:prSet presAssocID="{3854FA87-6879-4556-8632-B8DA4D7782C3}" presName="sibTrans" presStyleCnt="0"/>
      <dgm:spPr/>
    </dgm:pt>
    <dgm:pt modelId="{5334BD06-B25F-400D-9AC8-2535FC6567A5}" type="pres">
      <dgm:prSet presAssocID="{947D18C5-9727-497B-8F0A-D0F906BCA8D5}" presName="textNode" presStyleLbl="node1" presStyleIdx="2" presStyleCnt="4">
        <dgm:presLayoutVars>
          <dgm:bulletEnabled val="1"/>
        </dgm:presLayoutVars>
      </dgm:prSet>
      <dgm:spPr/>
    </dgm:pt>
    <dgm:pt modelId="{CD0B0C33-0308-4B01-9043-C49E2359C539}" type="pres">
      <dgm:prSet presAssocID="{E5A02CFF-AC3D-46A4-8472-3925720280A1}" presName="sibTrans" presStyleCnt="0"/>
      <dgm:spPr/>
    </dgm:pt>
    <dgm:pt modelId="{D9636B1B-7574-4D1D-B7C2-D976D2A4EDAC}" type="pres">
      <dgm:prSet presAssocID="{0AF0A55E-A591-4C37-8740-2D393D02563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7D7DA415-AFBF-4B51-9878-B5435727E12D}" type="presOf" srcId="{237BC23E-EFB8-43BB-BCC0-76706B9EDCE5}" destId="{9C3E7B06-C464-46CB-AC0D-C8812E00BF05}" srcOrd="0" destOrd="0" presId="urn:microsoft.com/office/officeart/2005/8/layout/hProcess9"/>
    <dgm:cxn modelId="{23277918-C857-4868-B54E-E601C80CF9D7}" type="presOf" srcId="{52324B4D-C0E2-4994-88EE-739388CE62DB}" destId="{1948F948-22F6-4B28-B9B0-8994FAF824EE}" srcOrd="0" destOrd="0" presId="urn:microsoft.com/office/officeart/2005/8/layout/hProcess9"/>
    <dgm:cxn modelId="{E4FAEC1B-E3D6-4115-9DCC-578A715E1C34}" srcId="{52324B4D-C0E2-4994-88EE-739388CE62DB}" destId="{0AF0A55E-A591-4C37-8740-2D393D025633}" srcOrd="3" destOrd="0" parTransId="{B5B6E5E0-BB47-4D92-A842-12F4B13CAC99}" sibTransId="{6ECE7377-D3BD-4322-80C8-273DA726C6E1}"/>
    <dgm:cxn modelId="{6FAB6620-AF9A-4495-83A8-06F414D2DA84}" srcId="{52324B4D-C0E2-4994-88EE-739388CE62DB}" destId="{947D18C5-9727-497B-8F0A-D0F906BCA8D5}" srcOrd="2" destOrd="0" parTransId="{429A12E9-8EDC-42FB-BF9C-0833778257A6}" sibTransId="{E5A02CFF-AC3D-46A4-8472-3925720280A1}"/>
    <dgm:cxn modelId="{DF058D25-4DC8-41B3-83DD-B392D93F143B}" type="presOf" srcId="{947D18C5-9727-497B-8F0A-D0F906BCA8D5}" destId="{5334BD06-B25F-400D-9AC8-2535FC6567A5}" srcOrd="0" destOrd="0" presId="urn:microsoft.com/office/officeart/2005/8/layout/hProcess9"/>
    <dgm:cxn modelId="{71B99161-3BC3-4DE5-AC04-3C6D62799B4F}" type="presOf" srcId="{17DF4469-037D-4BAA-BE9B-E1545774658A}" destId="{23CE67B9-8D09-4BD9-843A-ADF7B10EF69A}" srcOrd="0" destOrd="0" presId="urn:microsoft.com/office/officeart/2005/8/layout/hProcess9"/>
    <dgm:cxn modelId="{BB9B7286-2DE4-4B5E-B9F1-D158911D762C}" type="presOf" srcId="{0AF0A55E-A591-4C37-8740-2D393D025633}" destId="{D9636B1B-7574-4D1D-B7C2-D976D2A4EDAC}" srcOrd="0" destOrd="0" presId="urn:microsoft.com/office/officeart/2005/8/layout/hProcess9"/>
    <dgm:cxn modelId="{F29AE2BE-EDA2-4390-A9F0-244F3499436A}" srcId="{52324B4D-C0E2-4994-88EE-739388CE62DB}" destId="{237BC23E-EFB8-43BB-BCC0-76706B9EDCE5}" srcOrd="1" destOrd="0" parTransId="{4B15AE76-F43C-4059-B9D4-59F544C3CB93}" sibTransId="{3854FA87-6879-4556-8632-B8DA4D7782C3}"/>
    <dgm:cxn modelId="{40D3FDF7-39DB-4E5E-A509-4D5421B4269B}" srcId="{52324B4D-C0E2-4994-88EE-739388CE62DB}" destId="{17DF4469-037D-4BAA-BE9B-E1545774658A}" srcOrd="0" destOrd="0" parTransId="{1E593796-FEFB-440D-BFA1-CE119147D01B}" sibTransId="{60EDAE0A-9264-4AC4-8744-7A878758FD5A}"/>
    <dgm:cxn modelId="{B396DDF9-013A-47AA-8F77-6C5131AB0085}" type="presParOf" srcId="{1948F948-22F6-4B28-B9B0-8994FAF824EE}" destId="{0E630542-27B0-469B-9D60-F1A69899643A}" srcOrd="0" destOrd="0" presId="urn:microsoft.com/office/officeart/2005/8/layout/hProcess9"/>
    <dgm:cxn modelId="{0FF0661F-3A77-4AA9-BC3E-ECFEDFD7BB4B}" type="presParOf" srcId="{1948F948-22F6-4B28-B9B0-8994FAF824EE}" destId="{1385BA63-E18B-4F59-84DB-FA1589A76105}" srcOrd="1" destOrd="0" presId="urn:microsoft.com/office/officeart/2005/8/layout/hProcess9"/>
    <dgm:cxn modelId="{F325672B-DCB2-4CE3-83FB-520068C0B15D}" type="presParOf" srcId="{1385BA63-E18B-4F59-84DB-FA1589A76105}" destId="{23CE67B9-8D09-4BD9-843A-ADF7B10EF69A}" srcOrd="0" destOrd="0" presId="urn:microsoft.com/office/officeart/2005/8/layout/hProcess9"/>
    <dgm:cxn modelId="{F40F7199-52B3-4DE9-9F43-BC9C046AAF07}" type="presParOf" srcId="{1385BA63-E18B-4F59-84DB-FA1589A76105}" destId="{F1575A94-9E48-445A-A38E-3D5D6D56EF1D}" srcOrd="1" destOrd="0" presId="urn:microsoft.com/office/officeart/2005/8/layout/hProcess9"/>
    <dgm:cxn modelId="{C8D91C9B-00DE-4BF6-83EA-92812451EBF0}" type="presParOf" srcId="{1385BA63-E18B-4F59-84DB-FA1589A76105}" destId="{9C3E7B06-C464-46CB-AC0D-C8812E00BF05}" srcOrd="2" destOrd="0" presId="urn:microsoft.com/office/officeart/2005/8/layout/hProcess9"/>
    <dgm:cxn modelId="{D423C494-B5C2-49C4-8FF2-925EB205C1D3}" type="presParOf" srcId="{1385BA63-E18B-4F59-84DB-FA1589A76105}" destId="{BD3C2DF1-F20C-418D-B7B8-7C1911CD1BA5}" srcOrd="3" destOrd="0" presId="urn:microsoft.com/office/officeart/2005/8/layout/hProcess9"/>
    <dgm:cxn modelId="{496FEE74-51D6-400F-A3AB-A60B5CB5EF96}" type="presParOf" srcId="{1385BA63-E18B-4F59-84DB-FA1589A76105}" destId="{5334BD06-B25F-400D-9AC8-2535FC6567A5}" srcOrd="4" destOrd="0" presId="urn:microsoft.com/office/officeart/2005/8/layout/hProcess9"/>
    <dgm:cxn modelId="{B3E7E92F-167C-4924-A6B8-8DFCA51B5D5F}" type="presParOf" srcId="{1385BA63-E18B-4F59-84DB-FA1589A76105}" destId="{CD0B0C33-0308-4B01-9043-C49E2359C539}" srcOrd="5" destOrd="0" presId="urn:microsoft.com/office/officeart/2005/8/layout/hProcess9"/>
    <dgm:cxn modelId="{C8CA9502-BEFD-45AD-9148-9F56390D2E70}" type="presParOf" srcId="{1385BA63-E18B-4F59-84DB-FA1589A76105}" destId="{D9636B1B-7574-4D1D-B7C2-D976D2A4EDA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630542-27B0-469B-9D60-F1A69899643A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CE67B9-8D09-4BD9-843A-ADF7B10EF69A}">
      <dsp:nvSpPr>
        <dsp:cNvPr id="0" name=""/>
        <dsp:cNvSpPr/>
      </dsp:nvSpPr>
      <dsp:spPr>
        <a:xfrm>
          <a:off x="3050" y="1219199"/>
          <a:ext cx="146744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900" kern="1200" dirty="0"/>
            <a:t>Fitxa del conveni</a:t>
          </a:r>
        </a:p>
      </dsp:txBody>
      <dsp:txXfrm>
        <a:off x="74685" y="1290834"/>
        <a:ext cx="1324175" cy="1482330"/>
      </dsp:txXfrm>
    </dsp:sp>
    <dsp:sp modelId="{9C3E7B06-C464-46CB-AC0D-C8812E00BF05}">
      <dsp:nvSpPr>
        <dsp:cNvPr id="0" name=""/>
        <dsp:cNvSpPr/>
      </dsp:nvSpPr>
      <dsp:spPr>
        <a:xfrm>
          <a:off x="1543868" y="1219199"/>
          <a:ext cx="146744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900" kern="1200" dirty="0"/>
            <a:t>Memòria Justificativa</a:t>
          </a:r>
        </a:p>
      </dsp:txBody>
      <dsp:txXfrm>
        <a:off x="1615503" y="1290834"/>
        <a:ext cx="1324175" cy="1482330"/>
      </dsp:txXfrm>
    </dsp:sp>
    <dsp:sp modelId="{5334BD06-B25F-400D-9AC8-2535FC6567A5}">
      <dsp:nvSpPr>
        <dsp:cNvPr id="0" name=""/>
        <dsp:cNvSpPr/>
      </dsp:nvSpPr>
      <dsp:spPr>
        <a:xfrm>
          <a:off x="3084686" y="1219199"/>
          <a:ext cx="146744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900" kern="1200" dirty="0"/>
            <a:t>Validació del conveni</a:t>
          </a:r>
        </a:p>
      </dsp:txBody>
      <dsp:txXfrm>
        <a:off x="3156321" y="1290834"/>
        <a:ext cx="1324175" cy="1482330"/>
      </dsp:txXfrm>
    </dsp:sp>
    <dsp:sp modelId="{D9636B1B-7574-4D1D-B7C2-D976D2A4EDAC}">
      <dsp:nvSpPr>
        <dsp:cNvPr id="0" name=""/>
        <dsp:cNvSpPr/>
      </dsp:nvSpPr>
      <dsp:spPr>
        <a:xfrm>
          <a:off x="4625503" y="1219199"/>
          <a:ext cx="146744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900" kern="1200" dirty="0"/>
            <a:t>Signatura del conveni</a:t>
          </a:r>
        </a:p>
      </dsp:txBody>
      <dsp:txXfrm>
        <a:off x="4697138" y="1290834"/>
        <a:ext cx="1324175" cy="1482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25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370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8772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patró.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9BA2-FEDB-420F-A174-0295B3764EF3}" type="datetime1">
              <a:rPr lang="ca-ES" smtClean="0"/>
              <a:t>1/12/2025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3369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14198-1D26-40D1-9100-66222B03EFE7}" type="datetime1">
              <a:rPr lang="ca-ES" smtClean="0"/>
              <a:t>1/12/2025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1129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E84D-519B-4D53-8BF0-637B828286E7}" type="datetime1">
              <a:rPr lang="ca-ES" smtClean="0"/>
              <a:t>1/12/2025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4590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CFD6-7DAD-4F3C-AA31-F4DFCB024C98}" type="datetime1">
              <a:rPr lang="ca-ES" smtClean="0"/>
              <a:t>1/12/2025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7150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4FCB-4125-43A5-B683-9A7D79C86B31}" type="datetime1">
              <a:rPr lang="ca-ES" smtClean="0"/>
              <a:t>1/12/2025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8677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5852-D3BD-47D7-9638-947D365AF6C3}" type="datetime1">
              <a:rPr lang="ca-ES" smtClean="0"/>
              <a:t>1/12/2025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2891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18A08-5CF4-4A90-A4D3-006A5B5608E6}" type="datetime1">
              <a:rPr lang="ca-ES" smtClean="0"/>
              <a:t>1/12/2025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4655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CD01-E408-4279-8C61-6D4A04CEFA06}" type="datetime1">
              <a:rPr lang="ca-ES" smtClean="0"/>
              <a:t>1/12/2025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4662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3691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2462-D7D3-4466-A505-1EA138EFAD93}" type="datetime1">
              <a:rPr lang="ca-ES" smtClean="0"/>
              <a:t>1/12/2025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8986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42F4-6B8B-4D92-9541-40CAA390458E}" type="datetime1">
              <a:rPr lang="ca-ES" smtClean="0"/>
              <a:t>1/12/2025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64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6ED4-F4F1-406E-89AF-E7C5FB61B067}" type="datetime1">
              <a:rPr lang="ca-ES" smtClean="0"/>
              <a:t>1/12/2025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1186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065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2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074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60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06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82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85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290C9-69A4-44D2-AE17-B8B62C6DEB43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5501D-C0C5-4DDD-B1A2-8AF3F324B64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481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016E2-919E-49BE-9591-03312AEB1344}" type="datetime1">
              <a:rPr lang="ca-ES" smtClean="0"/>
              <a:t>1/12/2025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E3064-B366-4D84-A552-E70B1F5E55BC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9645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c.ed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2981659" y="1257300"/>
            <a:ext cx="66960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s-ES" dirty="0">
              <a:sym typeface="Wingdings" pitchFamily="2" charset="2"/>
            </a:endParaRPr>
          </a:p>
          <a:p>
            <a:endParaRPr lang="es-ES" dirty="0"/>
          </a:p>
        </p:txBody>
      </p:sp>
      <p:sp>
        <p:nvSpPr>
          <p:cNvPr id="8" name="Contenidor de contingut 3"/>
          <p:cNvSpPr txBox="1">
            <a:spLocks/>
          </p:cNvSpPr>
          <p:nvPr/>
        </p:nvSpPr>
        <p:spPr>
          <a:xfrm>
            <a:off x="2423593" y="1196753"/>
            <a:ext cx="7514159" cy="4751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endParaRPr lang="ca-ES" sz="2000" dirty="0">
              <a:solidFill>
                <a:schemeClr val="tx2"/>
              </a:solidFill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3228344" y="2838301"/>
            <a:ext cx="5904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gconvenis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GESTOR DE CONVENIS UPC</a:t>
            </a:r>
          </a:p>
          <a:p>
            <a:pPr algn="ctr"/>
            <a:r>
              <a:rPr lang="ca-E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conveni</a:t>
            </a:r>
            <a:endParaRPr lang="es-ES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1</a:t>
            </a:fld>
            <a:endParaRPr lang="ca-ES"/>
          </a:p>
        </p:txBody>
      </p:sp>
      <p:sp>
        <p:nvSpPr>
          <p:cNvPr id="3" name="AutoShape 2" descr="Gestio de Convenis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608138" y="-1063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6182" y="2961471"/>
            <a:ext cx="476250" cy="447675"/>
          </a:xfrm>
          <a:prstGeom prst="rect">
            <a:avLst/>
          </a:prstGeom>
        </p:spPr>
      </p:pic>
      <p:sp>
        <p:nvSpPr>
          <p:cNvPr id="12" name="QuadreDeText 11"/>
          <p:cNvSpPr txBox="1"/>
          <p:nvPr/>
        </p:nvSpPr>
        <p:spPr>
          <a:xfrm>
            <a:off x="8616280" y="270052"/>
            <a:ext cx="2463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gconvenis</a:t>
            </a:r>
          </a:p>
        </p:txBody>
      </p:sp>
    </p:spTree>
    <p:extLst>
      <p:ext uri="{BB962C8B-B14F-4D97-AF65-F5344CB8AC3E}">
        <p14:creationId xmlns:p14="http://schemas.microsoft.com/office/powerpoint/2010/main" val="126000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1000">
        <p14:reveal/>
      </p:transition>
    </mc:Choice>
    <mc:Fallback xmlns="">
      <p:transition spd="slow" advClick="0" advTm="1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10</a:t>
            </a:fld>
            <a:endParaRPr lang="ca-ES" dirty="0"/>
          </a:p>
        </p:txBody>
      </p:sp>
      <p:sp>
        <p:nvSpPr>
          <p:cNvPr id="9" name="QuadreDeText 8"/>
          <p:cNvSpPr txBox="1"/>
          <p:nvPr/>
        </p:nvSpPr>
        <p:spPr>
          <a:xfrm>
            <a:off x="4987636" y="230790"/>
            <a:ext cx="5759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Signatura manuscrita per l’altra part </a:t>
            </a:r>
            <a:r>
              <a:rPr lang="ca-ES" sz="2000" b="1" i="1" dirty="0"/>
              <a:t>(2)</a:t>
            </a:r>
            <a:endParaRPr lang="es-ES" sz="2000" b="1" i="1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752259"/>
              </p:ext>
            </p:extLst>
          </p:nvPr>
        </p:nvGraphicFramePr>
        <p:xfrm>
          <a:off x="856493" y="1751807"/>
          <a:ext cx="10626946" cy="448398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3443473">
                  <a:extLst>
                    <a:ext uri="{9D8B030D-6E8A-4147-A177-3AD203B41FA5}">
                      <a16:colId xmlns:a16="http://schemas.microsoft.com/office/drawing/2014/main" val="2767806104"/>
                    </a:ext>
                  </a:extLst>
                </a:gridCol>
                <a:gridCol w="3142088">
                  <a:extLst>
                    <a:ext uri="{9D8B030D-6E8A-4147-A177-3AD203B41FA5}">
                      <a16:colId xmlns:a16="http://schemas.microsoft.com/office/drawing/2014/main" val="2559511340"/>
                    </a:ext>
                  </a:extLst>
                </a:gridCol>
                <a:gridCol w="4041385">
                  <a:extLst>
                    <a:ext uri="{9D8B030D-6E8A-4147-A177-3AD203B41FA5}">
                      <a16:colId xmlns:a16="http://schemas.microsoft.com/office/drawing/2014/main" val="3656441685"/>
                    </a:ext>
                  </a:extLst>
                </a:gridCol>
              </a:tblGrid>
              <a:tr h="169180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Primer</a:t>
                      </a:r>
                      <a:endParaRPr lang="es-ES" sz="1200" dirty="0">
                        <a:effectLst/>
                      </a:endParaRP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>
                          <a:effectLst/>
                        </a:rPr>
                        <a:t>Què fa el/la tramitador/a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 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>
                          <a:effectLst/>
                        </a:rPr>
                        <a:t>Segon</a:t>
                      </a: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>
                          <a:effectLst/>
                        </a:rPr>
                        <a:t>Què fa la UC</a:t>
                      </a:r>
                      <a:endParaRPr lang="es-ES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noProof="0">
                          <a:effectLst/>
                        </a:rPr>
                        <a:t>Tercer</a:t>
                      </a: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noProof="0">
                          <a:effectLst/>
                        </a:rPr>
                        <a:t>Què fa gconvenis de forma automàtica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08110955"/>
                  </a:ext>
                </a:extLst>
              </a:tr>
              <a:tr h="2278443">
                <a:tc>
                  <a:txBody>
                    <a:bodyPr/>
                    <a:lstStyle/>
                    <a:p>
                      <a:pPr marL="228600" indent="-22860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ca-ES" sz="1200" b="0" dirty="0">
                          <a:effectLst/>
                        </a:rPr>
                        <a:t>Un cop validat el conveni, envia el conveni definitiu a l’altra part per a la seva signatura</a:t>
                      </a:r>
                    </a:p>
                    <a:p>
                      <a:pPr marL="228600" indent="-22860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ca-ES" sz="1200" b="0" dirty="0">
                          <a:effectLst/>
                        </a:rPr>
                        <a:t>Rep el conveni original signat per l’altra part, genera un PDF i l’envia a la UC</a:t>
                      </a:r>
                    </a:p>
                    <a:p>
                      <a:pPr marL="228600" indent="-22860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ca-ES" sz="1200" b="0" dirty="0">
                        <a:effectLst/>
                      </a:endParaRPr>
                    </a:p>
                    <a:p>
                      <a:pPr marL="228600" indent="-22860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="0" noProof="0" dirty="0">
                          <a:effectLst/>
                        </a:rPr>
                        <a:t>6. Envia el conveni signat per a tots a l’altra part</a:t>
                      </a: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200" b="0" noProof="0" dirty="0">
                        <a:effectLst/>
                      </a:endParaRP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="0" noProof="0" dirty="0">
                          <a:effectLst/>
                        </a:rPr>
                        <a:t>7. Envia el conveni original amb la signatura manuscrita i el PDF amb totes les signatures al Rectorat per al seu arxiu</a:t>
                      </a:r>
                    </a:p>
                    <a:p>
                      <a:pPr marL="228600" indent="-22860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ca-ES" sz="1200" b="0" dirty="0">
                        <a:effectLst/>
                      </a:endParaRPr>
                    </a:p>
                    <a:p>
                      <a:pPr marL="0" indent="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es-ES" sz="1200" dirty="0">
                        <a:effectLst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3. Genera la signatura a gconvenis, amb el PDF signat per l’altra part. 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noProof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Una vegada signat el conveni pel rector o en qui delegui, envia un </a:t>
                      </a:r>
                      <a:r>
                        <a:rPr lang="ca-ES" sz="1200" noProof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mail</a:t>
                      </a:r>
                      <a:r>
                        <a:rPr lang="ca-ES" sz="1200" noProof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 tramitador adjuntant el conveni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noProof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Carrega automàticament el conveni a la carpeta de “Conveni Signat”, tancant l’expedient. El conveni passarà a l’estat VIGENT quan arribi la data d’inici.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noProof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 conveni queda arxivat al GESTOR DOCUMENTAL DE LA UPC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4593691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976878C-C10C-4878-A615-6B4627ADB136}"/>
              </a:ext>
            </a:extLst>
          </p:cNvPr>
          <p:cNvSpPr/>
          <p:nvPr/>
        </p:nvSpPr>
        <p:spPr>
          <a:xfrm>
            <a:off x="751726" y="996323"/>
            <a:ext cx="5132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Si signa primer l’altra part amb signatura manuscrita: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6B88CD-FB8A-4519-8F34-8BD23BD70A05}"/>
              </a:ext>
            </a:extLst>
          </p:cNvPr>
          <p:cNvSpPr/>
          <p:nvPr/>
        </p:nvSpPr>
        <p:spPr>
          <a:xfrm>
            <a:off x="751726" y="1303088"/>
            <a:ext cx="6096000" cy="3126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107000"/>
              </a:lnSpc>
              <a:spcAft>
                <a:spcPts val="0"/>
              </a:spcAft>
            </a:pPr>
            <a:r>
              <a:rPr lang="ca-E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es pot signar fins que  el conveni no hagi passat pel circuit de validació)</a:t>
            </a:r>
            <a:endParaRPr lang="es-ES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91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pull/>
      </p:transition>
    </mc:Choice>
    <mc:Fallback xmlns="">
      <p:transition advClick="0" advTm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2</a:t>
            </a:fld>
            <a:endParaRPr lang="ca-ES" dirty="0"/>
          </a:p>
        </p:txBody>
      </p:sp>
      <p:sp>
        <p:nvSpPr>
          <p:cNvPr id="9" name="QuadreDeText 8"/>
          <p:cNvSpPr txBox="1"/>
          <p:nvPr/>
        </p:nvSpPr>
        <p:spPr>
          <a:xfrm>
            <a:off x="7204736" y="261305"/>
            <a:ext cx="3191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Carpetes d’un conveni</a:t>
            </a:r>
            <a:endParaRPr lang="es-ES" sz="2400" b="1" i="1" dirty="0"/>
          </a:p>
        </p:txBody>
      </p:sp>
      <p:graphicFrame>
        <p:nvGraphicFramePr>
          <p:cNvPr id="24" name="Diagrama 23"/>
          <p:cNvGraphicFramePr/>
          <p:nvPr>
            <p:extLst/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65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">
        <p14:reveal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</a:t>
            </a:fld>
            <a:endParaRPr lang="ca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7824192" y="255371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>
                <a:solidFill>
                  <a:prstClr val="black"/>
                </a:solidFill>
                <a:latin typeface="Calibri"/>
              </a:rPr>
              <a:t>Fitxa del conveni</a:t>
            </a:r>
            <a:endParaRPr lang="es-ES" sz="2400" b="1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9175" y="782682"/>
            <a:ext cx="7776864" cy="1729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07000"/>
              </a:lnSpc>
              <a:spcBef>
                <a:spcPts val="720"/>
              </a:spcBef>
            </a:pPr>
            <a:r>
              <a:rPr lang="ca-ES" sz="2000" b="1" dirty="0">
                <a:solidFill>
                  <a:srgbClr val="5B9BD5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DADES DEL CONVENI</a:t>
            </a:r>
            <a:endParaRPr lang="es-E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7000"/>
              </a:lnSpc>
              <a:spcBef>
                <a:spcPts val="720"/>
              </a:spcBef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fitxa del conveni, com el seu nom indica, és </a:t>
            </a:r>
            <a:r>
              <a:rPr lang="ca-ES" sz="2800" u="sng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recull de les dades més importants del conveni</a:t>
            </a: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ca-ES" spc="-5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ens aporta informació sobre el conveni, en un cop d’ull.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052201" y="2491991"/>
            <a:ext cx="518340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2000" b="1" dirty="0">
                <a:solidFill>
                  <a:srgbClr val="5B9BD5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ACCIONS PER A LA TRAMITACIÓ</a:t>
            </a:r>
            <a:endParaRPr lang="es-ES" altLang="es-ES" sz="2000" dirty="0">
              <a:solidFill>
                <a:prstClr val="black"/>
              </a:solidFill>
              <a:latin typeface="Calibri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 de la fitxa del conveni, a través de les icones que apareixen en aquesta carpeta, es realitzen les intervencions/accions entre el/la tramitador/a i la Unitat de Convenis (UC) i queden registrades a </a:t>
            </a:r>
            <a:r>
              <a:rPr lang="ca-ES" altLang="es-ES" sz="2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“Comentaris”.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Aquestes accions consisteixen en </a:t>
            </a:r>
            <a:r>
              <a:rPr lang="ca-ES" altLang="es-ES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descarregar</a:t>
            </a:r>
            <a:r>
              <a:rPr lang="ca-ES" altLang="es-ES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el fitxer, a través de la icona</a:t>
            </a:r>
            <a:endParaRPr lang="ca-ES" altLang="es-ES" sz="20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19" name="Imatge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251" y="4683107"/>
            <a:ext cx="428784" cy="42242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2035628" y="5105532"/>
            <a:ext cx="5473170" cy="147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06000"/>
              </a:lnSpc>
              <a:spcBef>
                <a:spcPts val="605"/>
              </a:spcBef>
            </a:pP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</a:t>
            </a:r>
            <a:r>
              <a:rPr lang="ca-ES" sz="20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carregar </a:t>
            </a: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els fitxers dels convenis, a través de la icona </a:t>
            </a: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TRIA UN FITXER</a:t>
            </a: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 </a:t>
            </a: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CARREGA 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6000"/>
              </a:lnSpc>
              <a:spcBef>
                <a:spcPts val="605"/>
              </a:spcBef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Una vegada el/la tramitador/a ha revisat la proposta enviada des de la UC.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099037" y="2417908"/>
            <a:ext cx="2042599" cy="4137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06000"/>
              </a:lnSpc>
              <a:spcBef>
                <a:spcPts val="910"/>
              </a:spcBef>
            </a:pPr>
            <a:r>
              <a:rPr lang="ca-ES" sz="2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ca-ES" sz="2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TENCIÓ:</a:t>
            </a:r>
            <a:r>
              <a:rPr lang="ca-ES" sz="14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 no s’envia a la UC</a:t>
            </a:r>
            <a:r>
              <a:rPr lang="ca-ES" sz="2000" spc="-5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</a:t>
            </a:r>
            <a:r>
              <a:rPr lang="ca-ES" sz="2000" spc="-1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conveni</a:t>
            </a:r>
            <a:r>
              <a:rPr lang="ca-ES" sz="2000" spc="-5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</a:t>
            </a:r>
            <a:r>
              <a:rPr lang="ca-ES" sz="2000" spc="-1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mantindrà</a:t>
            </a:r>
            <a:r>
              <a:rPr lang="ca-ES" sz="2000" spc="-5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ca-ES" sz="2000" spc="-5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a-ES" sz="200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vostra carpeta de “Les Meves Activitats” i la Unitat de Convenis NO el veurà com a pendent </a:t>
            </a:r>
            <a:r>
              <a:rPr lang="ca-ES" sz="2000" spc="-1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d’intervenció</a:t>
            </a:r>
            <a:r>
              <a:rPr lang="ca-ES" sz="1400" spc="-10" dirty="0">
                <a:solidFill>
                  <a:srgbClr val="1F497D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ES" sz="1400" dirty="0">
              <a:solidFill>
                <a:srgbClr val="1F497D">
                  <a:lumMod val="60000"/>
                  <a:lumOff val="4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46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ca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7032104" y="255371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>
                <a:solidFill>
                  <a:prstClr val="black"/>
                </a:solidFill>
                <a:latin typeface="Calibri"/>
              </a:rPr>
              <a:t>Memòria Justificativa</a:t>
            </a:r>
            <a:endParaRPr lang="es-ES" sz="2400" b="1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536" y="1303089"/>
            <a:ext cx="2952328" cy="335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07000"/>
              </a:lnSpc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vegada el conveni té l’OK de totes les parts i de Serveis Jurídics, la UC genera el document de la </a:t>
            </a:r>
            <a:r>
              <a:rPr lang="ca-E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Memòria justificativa</a:t>
            </a: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per tal que</a:t>
            </a:r>
            <a:r>
              <a:rPr lang="ca-ES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promotor del conveni i el seu responsable immediat (si s’escau) facin el vistiplau </a:t>
            </a: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través del portafirmes UPC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75920" y="1385074"/>
            <a:ext cx="4572000" cy="9814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lnSpc>
                <a:spcPct val="107000"/>
              </a:lnSpc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través de la columna anomenada Accions, el/la tramitador/a pot comprovar quin és l’estat de signatura de la memòria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Imatg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330" y="2494743"/>
            <a:ext cx="5391150" cy="86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88" y="4924144"/>
            <a:ext cx="407145" cy="32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463" y="5345729"/>
            <a:ext cx="419597" cy="353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tge 21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545" y="5782455"/>
            <a:ext cx="390774" cy="30223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3059920" y="4917997"/>
            <a:ext cx="393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Descarregar la memòria sense signatura</a:t>
            </a: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24500" y="5287329"/>
            <a:ext cx="4563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Comprovar qui ha fet el vistiplau i quan l’ha fet</a:t>
            </a: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93071" y="5615583"/>
            <a:ext cx="72463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Descarregar la memòria amb signatures. </a:t>
            </a:r>
          </a:p>
          <a:p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Aquesta icona apareix quan la memòria ja ha estat signada per tots.</a:t>
            </a: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378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 advClick="0" advTm="1000">
        <p14:reveal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ca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7176120" y="255371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>
                <a:solidFill>
                  <a:prstClr val="black"/>
                </a:solidFill>
                <a:latin typeface="Calibri"/>
              </a:rPr>
              <a:t>Validació del conveni</a:t>
            </a:r>
            <a:endParaRPr lang="es-ES" sz="2400" b="1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63551" y="889254"/>
            <a:ext cx="2459021" cy="499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07000"/>
              </a:lnSpc>
            </a:pP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vegada la Memòria Justificativa ha estat signada, la UC genera el document de la </a:t>
            </a:r>
            <a:r>
              <a:rPr lang="ca-ES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Validació del conveni</a:t>
            </a: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7000"/>
              </a:lnSpc>
            </a:pP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persones que han de fer el seu vistiplau, </a:t>
            </a:r>
            <a:r>
              <a:rPr lang="ca-ES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través del portafirmes UPC</a:t>
            </a: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són:</a:t>
            </a:r>
            <a:endParaRPr lang="es-E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7000"/>
              </a:lnSpc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7000"/>
              </a:lnSpc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7000"/>
              </a:lnSpc>
            </a:pP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61993" y="4909823"/>
            <a:ext cx="4340174" cy="1607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07000"/>
              </a:lnSpc>
            </a:pPr>
            <a:r>
              <a:rPr lang="ca-E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mitjà de la columna anomenada Accions, </a:t>
            </a: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el/la tramitador/a pot comprovar quin és l’estat de la validació </a:t>
            </a:r>
            <a:r>
              <a:rPr lang="ca-E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(igual que a la Memòria)</a:t>
            </a:r>
            <a:endParaRPr lang="es-ES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75920" y="1889777"/>
            <a:ext cx="4572000" cy="24458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eaLnBrk="0" hangingPunct="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director/a d’àrea, o a qui correspongui d’acord amb l’àmbit del conveni</a:t>
            </a:r>
            <a:endParaRPr lang="es-ES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 eaLnBrk="0" hangingPunct="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gerent</a:t>
            </a:r>
            <a:endParaRPr lang="es-ES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 eaLnBrk="0" hangingPunct="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ca-E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vicerector/a competent d’acord amb l’àmbit del conveni</a:t>
            </a:r>
            <a:endParaRPr lang="es-ES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lau d'obertura 2"/>
          <p:cNvSpPr/>
          <p:nvPr/>
        </p:nvSpPr>
        <p:spPr>
          <a:xfrm>
            <a:off x="4943872" y="1700808"/>
            <a:ext cx="288032" cy="320901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343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250" advClick="0" advTm="2000">
        <p14:reveal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6</a:t>
            </a:fld>
            <a:endParaRPr lang="ca-ES" dirty="0"/>
          </a:p>
        </p:txBody>
      </p:sp>
      <p:sp>
        <p:nvSpPr>
          <p:cNvPr id="9" name="QuadreDeText 8"/>
          <p:cNvSpPr txBox="1"/>
          <p:nvPr/>
        </p:nvSpPr>
        <p:spPr>
          <a:xfrm>
            <a:off x="6847842" y="246312"/>
            <a:ext cx="3886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Signatura del conveni </a:t>
            </a:r>
            <a:r>
              <a:rPr lang="ca-ES" sz="2000" b="1" i="1" dirty="0"/>
              <a:t>(1)</a:t>
            </a:r>
            <a:endParaRPr lang="es-ES" sz="2000" b="1" i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CBF1A-8BB7-406F-85AC-0E7887D4943B}"/>
              </a:ext>
            </a:extLst>
          </p:cNvPr>
          <p:cNvSpPr/>
          <p:nvPr/>
        </p:nvSpPr>
        <p:spPr>
          <a:xfrm>
            <a:off x="746698" y="4768648"/>
            <a:ext cx="10243971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a-ES" sz="1400" b="1" dirty="0">
                <a:solidFill>
                  <a:srgbClr val="FF0000"/>
                </a:solidFill>
                <a:ea typeface="Times New Roman" panose="02020603050405020304" pitchFamily="18" charset="0"/>
              </a:rPr>
              <a:t>En cas que l’altra part signi de forma manuscrita, afegiu aquest text abans de les signatures: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a-ES" sz="1400" dirty="0">
                <a:ea typeface="Times New Roman" panose="02020603050405020304" pitchFamily="18" charset="0"/>
              </a:rPr>
              <a:t>CAT: Signatura electrònica en nom de la Universitat Politècnica de Catalunya – Signatura manuscrita en nom de la XXXX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a-ES" sz="1400" dirty="0">
                <a:ea typeface="Times New Roman" panose="02020603050405020304" pitchFamily="18" charset="0"/>
              </a:rPr>
              <a:t>CAST: </a:t>
            </a:r>
            <a:r>
              <a:rPr lang="es-ES" sz="1400" dirty="0">
                <a:ea typeface="Times New Roman" panose="02020603050405020304" pitchFamily="18" charset="0"/>
              </a:rPr>
              <a:t>Firma electrónica en nombre de la </a:t>
            </a:r>
            <a:r>
              <a:rPr lang="es-ES" sz="1400" dirty="0" err="1">
                <a:ea typeface="Times New Roman" panose="02020603050405020304" pitchFamily="18" charset="0"/>
              </a:rPr>
              <a:t>Universitat</a:t>
            </a:r>
            <a:r>
              <a:rPr lang="es-ES" sz="1400" dirty="0"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a typeface="Times New Roman" panose="02020603050405020304" pitchFamily="18" charset="0"/>
              </a:rPr>
              <a:t>Politècnica</a:t>
            </a:r>
            <a:r>
              <a:rPr lang="es-ES" sz="1400" dirty="0">
                <a:ea typeface="Times New Roman" panose="02020603050405020304" pitchFamily="18" charset="0"/>
              </a:rPr>
              <a:t> de Catalunya – Firma manuscrita en nombre de la XXXX</a:t>
            </a:r>
            <a:endParaRPr lang="ca-ES" sz="1400" dirty="0"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1400" dirty="0">
                <a:ea typeface="Times New Roman" panose="02020603050405020304" pitchFamily="18" charset="0"/>
              </a:rPr>
              <a:t>ENG: Electronic signature in the name of the </a:t>
            </a:r>
            <a:r>
              <a:rPr lang="en-US" sz="1400" dirty="0" err="1">
                <a:ea typeface="Times New Roman" panose="02020603050405020304" pitchFamily="18" charset="0"/>
              </a:rPr>
              <a:t>Universitat</a:t>
            </a:r>
            <a:r>
              <a:rPr lang="en-US" sz="1400" dirty="0"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</a:rPr>
              <a:t>Politècnica</a:t>
            </a:r>
            <a:r>
              <a:rPr lang="en-US" sz="1400" dirty="0">
                <a:ea typeface="Times New Roman" panose="02020603050405020304" pitchFamily="18" charset="0"/>
              </a:rPr>
              <a:t> de Catalunya– Handwritten signature in the name of the XXXX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ca-ES" sz="1400" dirty="0">
              <a:ea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46A2E5-FAC4-4AF1-9522-0C50AEB047B4}"/>
              </a:ext>
            </a:extLst>
          </p:cNvPr>
          <p:cNvSpPr/>
          <p:nvPr/>
        </p:nvSpPr>
        <p:spPr>
          <a:xfrm>
            <a:off x="354840" y="1163934"/>
            <a:ext cx="5513844" cy="2838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07000"/>
              </a:lnSpc>
            </a:pPr>
            <a:r>
              <a:rPr lang="ca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UC informa en aquesta carpeta </a:t>
            </a:r>
            <a:r>
              <a:rPr lang="ca-E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serà la signatura del conveni per part de l’altra entitat o entitats, la UPC signa en format electrònic, a excepció dels convenis amb signatura protocol·lària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Taula 16">
            <a:extLst>
              <a:ext uri="{FF2B5EF4-FFF2-40B4-BE49-F238E27FC236}">
                <a16:creationId xmlns:a16="http://schemas.microsoft.com/office/drawing/2014/main" id="{8730CAE7-09F2-4DC3-91BE-F18CBE1A7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391973"/>
              </p:ext>
            </p:extLst>
          </p:nvPr>
        </p:nvGraphicFramePr>
        <p:xfrm>
          <a:off x="6786192" y="1683575"/>
          <a:ext cx="3948207" cy="986790"/>
        </p:xfrm>
        <a:graphic>
          <a:graphicData uri="http://schemas.openxmlformats.org/drawingml/2006/table">
            <a:tbl>
              <a:tblPr firstRow="1" firstCol="1" bandRow="1"/>
              <a:tblGrid>
                <a:gridCol w="561409">
                  <a:extLst>
                    <a:ext uri="{9D8B030D-6E8A-4147-A177-3AD203B41FA5}">
                      <a16:colId xmlns:a16="http://schemas.microsoft.com/office/drawing/2014/main" val="1857655982"/>
                    </a:ext>
                  </a:extLst>
                </a:gridCol>
                <a:gridCol w="3386798">
                  <a:extLst>
                    <a:ext uri="{9D8B030D-6E8A-4147-A177-3AD203B41FA5}">
                      <a16:colId xmlns:a16="http://schemas.microsoft.com/office/drawing/2014/main" val="3886459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2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s-E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685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a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anuscrita/digital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9685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Primer signa UPC</a:t>
                      </a:r>
                      <a:r>
                        <a:rPr lang="ca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/Primer signar altra part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9685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Qui signa:</a:t>
                      </a:r>
                      <a:r>
                        <a:rPr lang="ca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rector /vicerector/gerent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9685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1603022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387DF5D6-A442-4C11-BBB8-4EF55B277775}"/>
              </a:ext>
            </a:extLst>
          </p:cNvPr>
          <p:cNvSpPr/>
          <p:nvPr/>
        </p:nvSpPr>
        <p:spPr>
          <a:xfrm>
            <a:off x="7252341" y="2776924"/>
            <a:ext cx="6264526" cy="1004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9635" eaLnBrk="0" hangingPunct="0">
              <a:lnSpc>
                <a:spcPct val="107000"/>
              </a:lnSpc>
            </a:pPr>
            <a:r>
              <a:rPr lang="ca-E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ca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Aquesta informació l’haurà indicat prèviament el/la tramitador/a, quan dona d’alta l’esborrany del conveni, al </a:t>
            </a:r>
            <a:r>
              <a:rPr lang="ca-E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 d’Observacions</a:t>
            </a:r>
            <a:r>
              <a:rPr lang="ca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Fitxa del conveni</a:t>
            </a:r>
            <a:endParaRPr lang="es-E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9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500" advClick="0" advTm="1000">
        <p14:reveal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7</a:t>
            </a:fld>
            <a:endParaRPr lang="ca-ES" dirty="0"/>
          </a:p>
        </p:txBody>
      </p:sp>
      <p:sp>
        <p:nvSpPr>
          <p:cNvPr id="9" name="QuadreDeText 8"/>
          <p:cNvSpPr txBox="1"/>
          <p:nvPr/>
        </p:nvSpPr>
        <p:spPr>
          <a:xfrm>
            <a:off x="7104112" y="255371"/>
            <a:ext cx="3904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Signatura del conveni </a:t>
            </a:r>
            <a:r>
              <a:rPr lang="ca-ES" sz="2000" b="1" i="1" dirty="0"/>
              <a:t>(2)</a:t>
            </a:r>
            <a:endParaRPr lang="es-ES" sz="20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653143" y="4354710"/>
            <a:ext cx="10580914" cy="1462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07000"/>
              </a:lnSpc>
            </a:pPr>
            <a:r>
              <a:rPr lang="ca-ES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document del conveni signat per totes les parts, </a:t>
            </a:r>
            <a:r>
              <a:rPr lang="ca-ES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carrega sempre la UC</a:t>
            </a:r>
            <a:r>
              <a:rPr lang="ca-ES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perquè aquesta tasca està centralitzada.</a:t>
            </a:r>
            <a:endParaRPr lang="es-E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07000"/>
              </a:lnSpc>
            </a:pPr>
            <a:r>
              <a:rPr lang="ca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 la UC carrega el document, l’expedient del conveni queda tancat i el conveni passarà a VIGENT, el dia que arribi la seva data d’inici.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81802" y="185214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a-ES" dirty="0"/>
              <a:t> </a:t>
            </a:r>
            <a:r>
              <a:rPr lang="ca-ES" b="1" dirty="0"/>
              <a:t>“Conveni a signatures” </a:t>
            </a:r>
            <a:r>
              <a:rPr lang="ca-ES" dirty="0"/>
              <a:t> conté el document que s’enviarà a signatura</a:t>
            </a:r>
          </a:p>
        </p:txBody>
      </p:sp>
      <p:sp>
        <p:nvSpPr>
          <p:cNvPr id="4" name="Rectangle 3"/>
          <p:cNvSpPr/>
          <p:nvPr/>
        </p:nvSpPr>
        <p:spPr>
          <a:xfrm>
            <a:off x="6081802" y="281604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 </a:t>
            </a:r>
            <a:r>
              <a:rPr lang="fr-FR" b="1" dirty="0"/>
              <a:t>“Conveni signat” </a:t>
            </a:r>
            <a:r>
              <a:rPr lang="fr-FR" dirty="0"/>
              <a:t>conté el document signat per totes les parts</a:t>
            </a:r>
          </a:p>
        </p:txBody>
      </p:sp>
      <p:sp>
        <p:nvSpPr>
          <p:cNvPr id="18" name="Clau doble 17"/>
          <p:cNvSpPr/>
          <p:nvPr/>
        </p:nvSpPr>
        <p:spPr>
          <a:xfrm>
            <a:off x="5783283" y="1852146"/>
            <a:ext cx="5142016" cy="1712683"/>
          </a:xfrm>
          <a:prstGeom prst="bracePair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t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77" y="2263162"/>
            <a:ext cx="4930955" cy="1175402"/>
          </a:xfrm>
          <a:prstGeom prst="rect">
            <a:avLst/>
          </a:prstGeom>
        </p:spPr>
      </p:pic>
      <p:sp>
        <p:nvSpPr>
          <p:cNvPr id="14" name="QuadreDeText 13">
            <a:extLst>
              <a:ext uri="{FF2B5EF4-FFF2-40B4-BE49-F238E27FC236}">
                <a16:creationId xmlns:a16="http://schemas.microsoft.com/office/drawing/2014/main" id="{BC71B6A9-6512-46BC-9306-967500CC7030}"/>
              </a:ext>
            </a:extLst>
          </p:cNvPr>
          <p:cNvSpPr txBox="1"/>
          <p:nvPr/>
        </p:nvSpPr>
        <p:spPr>
          <a:xfrm>
            <a:off x="490846" y="1332608"/>
            <a:ext cx="5605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Com descarregar-se el conveni signat per totes les parts</a:t>
            </a:r>
          </a:p>
        </p:txBody>
      </p:sp>
    </p:spTree>
    <p:extLst>
      <p:ext uri="{BB962C8B-B14F-4D97-AF65-F5344CB8AC3E}">
        <p14:creationId xmlns:p14="http://schemas.microsoft.com/office/powerpoint/2010/main" val="298993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500" advClick="0" advTm="1000">
        <p14:reveal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4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8</a:t>
            </a:fld>
            <a:endParaRPr lang="ca-ES" dirty="0"/>
          </a:p>
        </p:txBody>
      </p:sp>
      <p:sp>
        <p:nvSpPr>
          <p:cNvPr id="9" name="QuadreDeText 8"/>
          <p:cNvSpPr txBox="1"/>
          <p:nvPr/>
        </p:nvSpPr>
        <p:spPr>
          <a:xfrm>
            <a:off x="4465122" y="255371"/>
            <a:ext cx="6590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Signatura electrònica totes les parts signants</a:t>
            </a:r>
            <a:endParaRPr lang="es-ES" sz="2400" b="1" i="1" dirty="0"/>
          </a:p>
        </p:txBody>
      </p:sp>
      <p:graphicFrame>
        <p:nvGraphicFramePr>
          <p:cNvPr id="8" name="Ta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138069"/>
              </p:ext>
            </p:extLst>
          </p:nvPr>
        </p:nvGraphicFramePr>
        <p:xfrm>
          <a:off x="1775521" y="1234441"/>
          <a:ext cx="8932103" cy="5233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355">
                  <a:extLst>
                    <a:ext uri="{9D8B030D-6E8A-4147-A177-3AD203B41FA5}">
                      <a16:colId xmlns:a16="http://schemas.microsoft.com/office/drawing/2014/main" val="164531998"/>
                    </a:ext>
                  </a:extLst>
                </a:gridCol>
                <a:gridCol w="1999901">
                  <a:extLst>
                    <a:ext uri="{9D8B030D-6E8A-4147-A177-3AD203B41FA5}">
                      <a16:colId xmlns:a16="http://schemas.microsoft.com/office/drawing/2014/main" val="2371436623"/>
                    </a:ext>
                  </a:extLst>
                </a:gridCol>
                <a:gridCol w="1999901">
                  <a:extLst>
                    <a:ext uri="{9D8B030D-6E8A-4147-A177-3AD203B41FA5}">
                      <a16:colId xmlns:a16="http://schemas.microsoft.com/office/drawing/2014/main" val="3956108691"/>
                    </a:ext>
                  </a:extLst>
                </a:gridCol>
                <a:gridCol w="1887973">
                  <a:extLst>
                    <a:ext uri="{9D8B030D-6E8A-4147-A177-3AD203B41FA5}">
                      <a16:colId xmlns:a16="http://schemas.microsoft.com/office/drawing/2014/main" val="4136988123"/>
                    </a:ext>
                  </a:extLst>
                </a:gridCol>
                <a:gridCol w="1887973">
                  <a:extLst>
                    <a:ext uri="{9D8B030D-6E8A-4147-A177-3AD203B41FA5}">
                      <a16:colId xmlns:a16="http://schemas.microsoft.com/office/drawing/2014/main" val="453628650"/>
                    </a:ext>
                  </a:extLst>
                </a:gridCol>
              </a:tblGrid>
              <a:tr h="896793">
                <a:tc rowSpan="2"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Si signa primer UPC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Primer</a:t>
                      </a:r>
                      <a:endParaRPr lang="es-ES" sz="1200" dirty="0">
                        <a:effectLst/>
                      </a:endParaRPr>
                    </a:p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Què fa la UC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Segon</a:t>
                      </a:r>
                      <a:endParaRPr lang="es-ES" sz="1200" dirty="0">
                        <a:effectLst/>
                      </a:endParaRPr>
                    </a:p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Què fa gconvenis de forma automàtica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Tercer</a:t>
                      </a:r>
                      <a:endParaRPr lang="es-ES" sz="1200">
                        <a:effectLst/>
                      </a:endParaRPr>
                    </a:p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Què fa la tramitadora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Quart</a:t>
                      </a:r>
                      <a:endParaRPr lang="es-ES" sz="1200">
                        <a:effectLst/>
                      </a:endParaRPr>
                    </a:p>
                    <a:p>
                      <a:pPr algn="just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Què fa la UC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6328191"/>
                  </a:ext>
                </a:extLst>
              </a:tr>
              <a:tr h="164078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1. Genera la signatura a gconvenis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2. Una</a:t>
                      </a:r>
                      <a:r>
                        <a:rPr lang="ca-ES" sz="1200" baseline="0" dirty="0">
                          <a:effectLst/>
                        </a:rPr>
                        <a:t> vegada</a:t>
                      </a:r>
                      <a:r>
                        <a:rPr lang="ca-ES" sz="1200" dirty="0">
                          <a:effectLst/>
                        </a:rPr>
                        <a:t> signat el conveni</a:t>
                      </a:r>
                      <a:r>
                        <a:rPr lang="es-ES" sz="1200" dirty="0">
                          <a:effectLst/>
                        </a:rPr>
                        <a:t> </a:t>
                      </a:r>
                      <a:r>
                        <a:rPr lang="es-ES" sz="1200" dirty="0" err="1">
                          <a:effectLst/>
                        </a:rPr>
                        <a:t>pel</a:t>
                      </a:r>
                      <a:r>
                        <a:rPr lang="es-ES" sz="1200" dirty="0">
                          <a:effectLst/>
                        </a:rPr>
                        <a:t> rector o en qui </a:t>
                      </a:r>
                      <a:r>
                        <a:rPr lang="ca-ES" sz="1200" noProof="0" dirty="0">
                          <a:effectLst/>
                        </a:rPr>
                        <a:t>delegui</a:t>
                      </a:r>
                      <a:r>
                        <a:rPr lang="ca-ES" sz="1200" dirty="0">
                          <a:effectLst/>
                        </a:rPr>
                        <a:t>, envia un mail al tramitador adjuntant el conveni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3. Envia el conveni signat UPC a l’altra part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4. Rep </a:t>
                      </a:r>
                      <a:r>
                        <a:rPr lang="ca-ES" sz="1200" dirty="0" err="1">
                          <a:effectLst/>
                        </a:rPr>
                        <a:t>mail</a:t>
                      </a:r>
                      <a:r>
                        <a:rPr lang="ca-ES" sz="1200" dirty="0">
                          <a:effectLst/>
                        </a:rPr>
                        <a:t>, amb el conveni signat per tots, de l’altra part i, l’envia a la UC per </a:t>
                      </a:r>
                      <a:r>
                        <a:rPr lang="ca-ES" sz="1200" dirty="0" err="1">
                          <a:effectLst/>
                        </a:rPr>
                        <a:t>mail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5. Carrega el conveni a la carpeta corresponent per tancar l’expedient del conveni que passarà a l’estat VIGENT quan arribi la data d’inici.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 conveni queda arxivat al GESTOR DOCUMENTAL DE LA UPC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2559704"/>
                  </a:ext>
                </a:extLst>
              </a:tr>
              <a:tr h="2584335"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Si signa primer l’altra Part 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(no es pot signar fins que  el conveni no hagi passat pel circuit de validació)</a:t>
                      </a:r>
                      <a:endParaRPr lang="es-ES" sz="12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1. Genera la signatura a gconvenis, </a:t>
                      </a:r>
                      <a:r>
                        <a:rPr lang="ca-ES" sz="1200" dirty="0">
                          <a:solidFill>
                            <a:srgbClr val="FF0000"/>
                          </a:solidFill>
                          <a:effectLst/>
                        </a:rPr>
                        <a:t>un cop la tramitadora ha enviat a la UC via </a:t>
                      </a:r>
                      <a:r>
                        <a:rPr lang="ca-ES" sz="1200" dirty="0" err="1">
                          <a:solidFill>
                            <a:srgbClr val="FF0000"/>
                          </a:solidFill>
                          <a:effectLst/>
                        </a:rPr>
                        <a:t>mail</a:t>
                      </a:r>
                      <a:r>
                        <a:rPr lang="ca-ES" sz="1200" dirty="0">
                          <a:solidFill>
                            <a:srgbClr val="FF0000"/>
                          </a:solidFill>
                          <a:effectLst/>
                        </a:rPr>
                        <a:t>, el conveni signat per l’altra part.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2. Una</a:t>
                      </a:r>
                      <a:r>
                        <a:rPr lang="ca-ES" sz="1200" baseline="0" dirty="0">
                          <a:effectLst/>
                        </a:rPr>
                        <a:t> vegada</a:t>
                      </a:r>
                      <a:r>
                        <a:rPr lang="ca-ES" sz="1200" dirty="0">
                          <a:effectLst/>
                        </a:rPr>
                        <a:t> signat el conveni pel rector o en qui delegui, el carrega automàticament, tancant l’expedient i el conveni passarà a l’estat VIGENT quan arribi la data d’inici.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noProof="0" dirty="0">
                          <a:effectLst/>
                        </a:rPr>
                        <a:t>El conveni queda arxivat al GESTOR DOCUMENTAL DE LA UPC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3.Envia un mail al tramitador adjuntant el conveni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4. Envia el conveni signat a l’altra part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3150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65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pull/>
      </p:transition>
    </mc:Choice>
    <mc:Fallback xmlns="">
      <p:transition advClick="0" advTm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del mismo lado"/>
          <p:cNvSpPr/>
          <p:nvPr/>
        </p:nvSpPr>
        <p:spPr>
          <a:xfrm flipV="1">
            <a:off x="2476500" y="-4"/>
            <a:ext cx="7691466" cy="142856"/>
          </a:xfrm>
          <a:prstGeom prst="round2SameRect">
            <a:avLst/>
          </a:prstGeom>
          <a:solidFill>
            <a:srgbClr val="007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76500" y="774700"/>
            <a:ext cx="7762904" cy="11094"/>
          </a:xfrm>
          <a:prstGeom prst="line">
            <a:avLst/>
          </a:prstGeom>
          <a:ln w="12700">
            <a:solidFill>
              <a:srgbClr val="007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1" y="188640"/>
            <a:ext cx="219126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E3064-B366-4D84-A552-E70B1F5E55BC}" type="slidenum">
              <a:rPr lang="ca-ES" smtClean="0"/>
              <a:pPr/>
              <a:t>9</a:t>
            </a:fld>
            <a:endParaRPr lang="ca-ES" dirty="0"/>
          </a:p>
        </p:txBody>
      </p:sp>
      <p:sp>
        <p:nvSpPr>
          <p:cNvPr id="9" name="QuadreDeText 8"/>
          <p:cNvSpPr txBox="1"/>
          <p:nvPr/>
        </p:nvSpPr>
        <p:spPr>
          <a:xfrm>
            <a:off x="4940134" y="256674"/>
            <a:ext cx="6210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i="1" dirty="0"/>
              <a:t>Signatura manuscrita per l’altra part </a:t>
            </a:r>
            <a:r>
              <a:rPr lang="ca-ES" sz="2000" b="1" i="1" dirty="0"/>
              <a:t>(1)</a:t>
            </a:r>
            <a:endParaRPr lang="es-ES" sz="2000" b="1" i="1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801463"/>
              </p:ext>
            </p:extLst>
          </p:nvPr>
        </p:nvGraphicFramePr>
        <p:xfrm>
          <a:off x="795647" y="1923021"/>
          <a:ext cx="9914767" cy="423356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466200">
                  <a:extLst>
                    <a:ext uri="{9D8B030D-6E8A-4147-A177-3AD203B41FA5}">
                      <a16:colId xmlns:a16="http://schemas.microsoft.com/office/drawing/2014/main" val="2767806104"/>
                    </a:ext>
                  </a:extLst>
                </a:gridCol>
                <a:gridCol w="3917526">
                  <a:extLst>
                    <a:ext uri="{9D8B030D-6E8A-4147-A177-3AD203B41FA5}">
                      <a16:colId xmlns:a16="http://schemas.microsoft.com/office/drawing/2014/main" val="2559511340"/>
                    </a:ext>
                  </a:extLst>
                </a:gridCol>
                <a:gridCol w="3531041">
                  <a:extLst>
                    <a:ext uri="{9D8B030D-6E8A-4147-A177-3AD203B41FA5}">
                      <a16:colId xmlns:a16="http://schemas.microsoft.com/office/drawing/2014/main" val="3352451996"/>
                    </a:ext>
                  </a:extLst>
                </a:gridCol>
              </a:tblGrid>
              <a:tr h="694877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Primer</a:t>
                      </a: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Què fa la UC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Segon</a:t>
                      </a:r>
                      <a:endParaRPr lang="es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Què fa gconvenis de forma automàtica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Tercer</a:t>
                      </a:r>
                      <a:endParaRPr lang="es-ES" sz="1200" dirty="0">
                        <a:effectLst/>
                      </a:endParaRPr>
                    </a:p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Què fa el/la tramitador/a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8110955"/>
                  </a:ext>
                </a:extLst>
              </a:tr>
              <a:tr h="3538688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b="0" dirty="0">
                          <a:effectLst/>
                        </a:rPr>
                        <a:t>1. Genera la signatura a gconvenis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b="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>
                          <a:effectLst/>
                        </a:rPr>
                        <a:t>6. </a:t>
                      </a:r>
                      <a:r>
                        <a:rPr lang="ca-ES" sz="1200" b="0" noProof="0" dirty="0">
                          <a:effectLst/>
                        </a:rPr>
                        <a:t>Carrega el conveni a la carpeta corresponent per tancar l’expedient del conveni que passarà a l’estat VIGENT quan arribi la data d’inici.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b="0" noProof="0" dirty="0">
                          <a:effectLst/>
                        </a:rPr>
                        <a:t>El conveni queda arxivat al GESTOR DOCUMENTAL DE LA UPC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a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2. Una</a:t>
                      </a:r>
                      <a:r>
                        <a:rPr lang="ca-ES" sz="1200" baseline="0" dirty="0">
                          <a:effectLst/>
                        </a:rPr>
                        <a:t> vegada</a:t>
                      </a:r>
                      <a:r>
                        <a:rPr lang="ca-ES" sz="1200" dirty="0">
                          <a:effectLst/>
                        </a:rPr>
                        <a:t> signat el conveni</a:t>
                      </a:r>
                      <a:r>
                        <a:rPr lang="es-ES" sz="1200" dirty="0">
                          <a:effectLst/>
                        </a:rPr>
                        <a:t> </a:t>
                      </a:r>
                      <a:r>
                        <a:rPr lang="ca-ES" sz="1200" noProof="0" dirty="0">
                          <a:effectLst/>
                        </a:rPr>
                        <a:t>pel </a:t>
                      </a:r>
                      <a:r>
                        <a:rPr lang="es-ES" sz="1200" dirty="0">
                          <a:effectLst/>
                        </a:rPr>
                        <a:t>rector o en qui </a:t>
                      </a:r>
                      <a:r>
                        <a:rPr lang="ca-ES" sz="1200" noProof="0" dirty="0">
                          <a:effectLst/>
                        </a:rPr>
                        <a:t>delegui</a:t>
                      </a:r>
                      <a:r>
                        <a:rPr lang="ca-ES" sz="1200" dirty="0">
                          <a:effectLst/>
                        </a:rPr>
                        <a:t>, envia un mail al tramitador adjuntant el conveni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3. </a:t>
                      </a:r>
                      <a:r>
                        <a:rPr lang="ca-ES" sz="1200" noProof="0" dirty="0">
                          <a:effectLst/>
                        </a:rPr>
                        <a:t>Envia el conveni signat UPC a l’altra part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4. Rep el conveni signat per totes les parts i l’envia al Rectorat, per al seu arxiu</a:t>
                      </a: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</a:endParaRPr>
                    </a:p>
                    <a:p>
                      <a:pPr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5.Envia un PDF del conveni a la UC 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4593691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976878C-C10C-4878-A615-6B4627ADB136}"/>
              </a:ext>
            </a:extLst>
          </p:cNvPr>
          <p:cNvSpPr/>
          <p:nvPr/>
        </p:nvSpPr>
        <p:spPr>
          <a:xfrm>
            <a:off x="650612" y="1345322"/>
            <a:ext cx="5278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Si signa primer UPC, sempre serà signatura electrònica</a:t>
            </a:r>
          </a:p>
        </p:txBody>
      </p:sp>
    </p:spTree>
    <p:extLst>
      <p:ext uri="{BB962C8B-B14F-4D97-AF65-F5344CB8AC3E}">
        <p14:creationId xmlns:p14="http://schemas.microsoft.com/office/powerpoint/2010/main" val="187629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pull/>
      </p:transition>
    </mc:Choice>
    <mc:Fallback xmlns="">
      <p:transition advClick="0" advTm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3538</TotalTime>
  <Words>1268</Words>
  <Application>Microsoft Office PowerPoint</Application>
  <PresentationFormat>Pantalla panoràmica</PresentationFormat>
  <Paragraphs>164</Paragraphs>
  <Slides>10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2</vt:i4>
      </vt:variant>
      <vt:variant>
        <vt:lpstr>Títols de les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Tema de l'Office</vt:lpstr>
      <vt:lpstr>1_Tema de l'Office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Serveis Jurídics</dc:creator>
  <cp:lastModifiedBy>Serveis Jurídics</cp:lastModifiedBy>
  <cp:revision>43</cp:revision>
  <cp:lastPrinted>2025-11-26T11:33:31Z</cp:lastPrinted>
  <dcterms:created xsi:type="dcterms:W3CDTF">2023-08-03T09:47:20Z</dcterms:created>
  <dcterms:modified xsi:type="dcterms:W3CDTF">2025-12-01T10:27:07Z</dcterms:modified>
</cp:coreProperties>
</file>